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7" r:id="rId2"/>
    <p:sldId id="256" r:id="rId3"/>
    <p:sldId id="260" r:id="rId4"/>
    <p:sldId id="261" r:id="rId5"/>
    <p:sldId id="262" r:id="rId6"/>
    <p:sldId id="267" r:id="rId7"/>
    <p:sldId id="272" r:id="rId8"/>
    <p:sldId id="273" r:id="rId9"/>
    <p:sldId id="274" r:id="rId10"/>
    <p:sldId id="275" r:id="rId11"/>
    <p:sldId id="265" r:id="rId12"/>
    <p:sldId id="268" r:id="rId13"/>
    <p:sldId id="270" r:id="rId14"/>
    <p:sldId id="271" r:id="rId15"/>
  </p:sldIdLst>
  <p:sldSz cx="12192000" cy="6858000"/>
  <p:notesSz cx="7099300" cy="102346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12F97"/>
    <a:srgbClr val="3F997C"/>
    <a:srgbClr val="6D387C"/>
    <a:srgbClr val="BFA0C8"/>
    <a:srgbClr val="D020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2" autoAdjust="0"/>
    <p:restoredTop sz="71256" autoAdjust="0"/>
  </p:normalViewPr>
  <p:slideViewPr>
    <p:cSldViewPr snapToGrid="0">
      <p:cViewPr varScale="1">
        <p:scale>
          <a:sx n="79" d="100"/>
          <a:sy n="79" d="100"/>
        </p:scale>
        <p:origin x="1632"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fr-FR"/>
          </a:p>
        </p:txBody>
      </p:sp>
      <p:sp>
        <p:nvSpPr>
          <p:cNvPr id="3" name="Espace réservé de la date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vl1pPr>
          </a:lstStyle>
          <a:p>
            <a:fld id="{B0852CFF-1FC3-48A5-AFE1-FCDA6F624D4C}" type="datetimeFigureOut">
              <a:rPr lang="fr-FR" smtClean="0"/>
              <a:t>22/04/2016</a:t>
            </a:fld>
            <a:endParaRPr lang="fr-FR"/>
          </a:p>
        </p:txBody>
      </p:sp>
      <p:sp>
        <p:nvSpPr>
          <p:cNvPr id="4" name="Espace réservé de l'image des diapositives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9048" tIns="49524" rIns="99048" bIns="49524" rtlCol="0" anchor="ctr"/>
          <a:lstStyle/>
          <a:p>
            <a:endParaRPr lang="fr-FR"/>
          </a:p>
        </p:txBody>
      </p:sp>
      <p:sp>
        <p:nvSpPr>
          <p:cNvPr id="5" name="Espace réservé des commentaires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endParaRPr lang="fr-FR"/>
          </a:p>
        </p:txBody>
      </p:sp>
      <p:sp>
        <p:nvSpPr>
          <p:cNvPr id="7" name="Espace réservé du numéro de diapositive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fld id="{C3A7E640-D8B6-40BE-A442-82D2074E126B}" type="slidenum">
              <a:rPr lang="fr-FR" smtClean="0"/>
              <a:t>‹N°›</a:t>
            </a:fld>
            <a:endParaRPr lang="fr-FR"/>
          </a:p>
        </p:txBody>
      </p:sp>
    </p:spTree>
    <p:extLst>
      <p:ext uri="{BB962C8B-B14F-4D97-AF65-F5344CB8AC3E}">
        <p14:creationId xmlns:p14="http://schemas.microsoft.com/office/powerpoint/2010/main" val="35095938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3A7E640-D8B6-40BE-A442-82D2074E126B}" type="slidenum">
              <a:rPr lang="fr-FR" smtClean="0"/>
              <a:t>1</a:t>
            </a:fld>
            <a:endParaRPr lang="fr-FR"/>
          </a:p>
        </p:txBody>
      </p:sp>
    </p:spTree>
    <p:extLst>
      <p:ext uri="{BB962C8B-B14F-4D97-AF65-F5344CB8AC3E}">
        <p14:creationId xmlns:p14="http://schemas.microsoft.com/office/powerpoint/2010/main" val="24583477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300" dirty="0" smtClean="0"/>
              <a:t>La </a:t>
            </a:r>
            <a:r>
              <a:rPr lang="fr-FR" sz="1300" dirty="0"/>
              <a:t>Mission Opérationnelle Transfrontalière (MOT) a été créée en avril 1997 par le gouvernement français afin "d’apporter une aide opérationnelle aux porteurs de projets et, plus globalement, aux territoires transfrontaliers". </a:t>
            </a:r>
          </a:p>
          <a:p>
            <a:endParaRPr lang="fr-FR" sz="1300" dirty="0"/>
          </a:p>
          <a:p>
            <a:r>
              <a:rPr lang="fr-FR" sz="1300" dirty="0"/>
              <a:t>La MOT regroupe au sein de son réseau les acteurs de la coopération transfrontalière. Elle fédère une grande diversité de membres, représentatifs des échelles et des acteurs impliqués dans les projets transfrontaliers. </a:t>
            </a:r>
            <a:br>
              <a:rPr lang="fr-FR" sz="1300" dirty="0"/>
            </a:br>
            <a:endParaRPr lang="fr-FR" sz="1300" dirty="0"/>
          </a:p>
          <a:p>
            <a:r>
              <a:rPr lang="fr-FR" sz="1300" dirty="0"/>
              <a:t>Le réseau compte soixante-dix adhérents, issus de 11 pays européens : </a:t>
            </a:r>
          </a:p>
          <a:p>
            <a:r>
              <a:rPr lang="fr-FR" sz="1300" dirty="0"/>
              <a:t>12 </a:t>
            </a:r>
            <a:r>
              <a:rPr lang="fr-FR" sz="1300" dirty="0" err="1"/>
              <a:t>intercollectivités</a:t>
            </a:r>
            <a:r>
              <a:rPr lang="fr-FR" sz="1300" dirty="0"/>
              <a:t> transfrontalières : </a:t>
            </a:r>
            <a:r>
              <a:rPr lang="fr-FR" sz="1300" dirty="0" err="1"/>
              <a:t>Eurométropole</a:t>
            </a:r>
            <a:r>
              <a:rPr lang="fr-FR" sz="1300" dirty="0"/>
              <a:t>, </a:t>
            </a:r>
            <a:r>
              <a:rPr lang="fr-FR" sz="1300" dirty="0" err="1"/>
              <a:t>Eurodistricts</a:t>
            </a:r>
            <a:r>
              <a:rPr lang="fr-FR" sz="1300" dirty="0"/>
              <a:t>, </a:t>
            </a:r>
            <a:r>
              <a:rPr lang="fr-FR" sz="1300" dirty="0" err="1"/>
              <a:t>Eurorégions</a:t>
            </a:r>
            <a:r>
              <a:rPr lang="fr-FR" sz="1300" dirty="0"/>
              <a:t>, GECT…</a:t>
            </a:r>
          </a:p>
          <a:p>
            <a:r>
              <a:rPr lang="fr-FR" sz="1300" dirty="0"/>
              <a:t>5 Communes</a:t>
            </a:r>
          </a:p>
          <a:p>
            <a:r>
              <a:rPr lang="fr-FR" sz="1300" dirty="0"/>
              <a:t>13 Groupements de communes et de collectivités</a:t>
            </a:r>
          </a:p>
          <a:p>
            <a:r>
              <a:rPr lang="fr-FR" sz="1300" dirty="0"/>
              <a:t>6 Départements</a:t>
            </a:r>
          </a:p>
          <a:p>
            <a:r>
              <a:rPr lang="fr-FR" sz="1300" dirty="0"/>
              <a:t>15 Régions, Comtés etc.</a:t>
            </a:r>
          </a:p>
          <a:p>
            <a:r>
              <a:rPr lang="fr-FR" sz="1300" dirty="0"/>
              <a:t>2 Etats</a:t>
            </a:r>
          </a:p>
          <a:p>
            <a:r>
              <a:rPr lang="fr-FR" sz="1300" dirty="0"/>
              <a:t>4 Entreprises (dont CCI)</a:t>
            </a:r>
          </a:p>
          <a:p>
            <a:r>
              <a:rPr lang="fr-FR" sz="1300" dirty="0"/>
              <a:t>4 Fédérations, autres réseaux</a:t>
            </a:r>
          </a:p>
          <a:p>
            <a:r>
              <a:rPr lang="fr-FR" sz="1300" dirty="0"/>
              <a:t>5 Autres organismes (dont agences d’urbanisme).</a:t>
            </a:r>
          </a:p>
          <a:p>
            <a:endParaRPr lang="fr-FR" dirty="0"/>
          </a:p>
        </p:txBody>
      </p:sp>
      <p:sp>
        <p:nvSpPr>
          <p:cNvPr id="4" name="Espace réservé du numéro de diapositive 3"/>
          <p:cNvSpPr>
            <a:spLocks noGrp="1"/>
          </p:cNvSpPr>
          <p:nvPr>
            <p:ph type="sldNum" sz="quarter" idx="10"/>
          </p:nvPr>
        </p:nvSpPr>
        <p:spPr/>
        <p:txBody>
          <a:bodyPr/>
          <a:lstStyle/>
          <a:p>
            <a:fld id="{C3A7E640-D8B6-40BE-A442-82D2074E126B}" type="slidenum">
              <a:rPr lang="fr-FR" smtClean="0"/>
              <a:t>11</a:t>
            </a:fld>
            <a:endParaRPr lang="fr-FR"/>
          </a:p>
        </p:txBody>
      </p:sp>
    </p:spTree>
    <p:extLst>
      <p:ext uri="{BB962C8B-B14F-4D97-AF65-F5344CB8AC3E}">
        <p14:creationId xmlns:p14="http://schemas.microsoft.com/office/powerpoint/2010/main" val="9852816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300" b="1" dirty="0"/>
              <a:t>Niveau local</a:t>
            </a:r>
          </a:p>
          <a:p>
            <a:r>
              <a:rPr lang="fr-FR" sz="1300" dirty="0"/>
              <a:t>► La MOT accompagne les territoires transfrontaliers et les acteurs de la coopération dans des domaines variés (transport, aménagement, santé, emploi et formation, innovation, environnement, énergie …). Elle apporte une assistance concrète et opérationnelle aux porteurs de projets transfrontaliers ; elle appuie les diagnostics territoriaux, le développement territorial intégré, les études juridiques, économiques, l’assistance à maitrise d’ouvrage, le montage de structures juridiques transfrontalières…  </a:t>
            </a:r>
          </a:p>
          <a:p>
            <a:r>
              <a:rPr lang="fr-FR" sz="1300" dirty="0"/>
              <a:t>► La MOT met en réseau les acteurs des territoires transfrontaliers et facilite l’échange d’expériences à travers des événements, des colloques, des groupes de travail, un site Internet et son Espace membres, des publications, un portail documentaire... </a:t>
            </a:r>
          </a:p>
          <a:p>
            <a:r>
              <a:rPr lang="fr-FR" sz="1300" dirty="0"/>
              <a:t>► La MOT identifie les obstacles et recherche les solutions au bon niveau (forum en ligne de remontée des besoins). </a:t>
            </a:r>
          </a:p>
          <a:p>
            <a:r>
              <a:rPr lang="fr-FR" sz="1300" dirty="0"/>
              <a:t>► La MOT facilite la diffusion des expériences intéressantes à d’autres espaces transfrontaliers aux problématiques similaires.</a:t>
            </a:r>
          </a:p>
          <a:p>
            <a:endParaRPr lang="fr-FR" sz="1300" b="1" dirty="0"/>
          </a:p>
          <a:p>
            <a:r>
              <a:rPr lang="fr-FR" sz="1300" dirty="0"/>
              <a:t> </a:t>
            </a:r>
            <a:r>
              <a:rPr lang="fr-FR" sz="1300" b="1" dirty="0"/>
              <a:t>Niveau national</a:t>
            </a:r>
          </a:p>
          <a:p>
            <a:r>
              <a:rPr lang="fr-FR" sz="1300" dirty="0"/>
              <a:t> ► La MOT accompagne le niveau national (interministériel) dans la prise en compte des territoires transfrontaliers. Elle assure un contact permanent avec les ministères (CGET, Intérieur, MAE, Outre-Mer…) et le parlement pour une prise en compte du transfrontalier dans la législation.  </a:t>
            </a:r>
          </a:p>
          <a:p>
            <a:r>
              <a:rPr lang="fr-FR" sz="1300" dirty="0"/>
              <a:t>► La MOT accompagne sur chaque frontière la coordination des États frontaliers : études sur la résolution d’obstacles juridiques, observation statistique transfrontalière, etc.</a:t>
            </a:r>
          </a:p>
          <a:p>
            <a:endParaRPr lang="fr-FR" sz="1300" dirty="0"/>
          </a:p>
          <a:p>
            <a:r>
              <a:rPr lang="fr-FR" sz="1300" b="1" dirty="0"/>
              <a:t>Niveau européen</a:t>
            </a:r>
          </a:p>
          <a:p>
            <a:r>
              <a:rPr lang="fr-FR" sz="1300" dirty="0"/>
              <a:t>Seule ou avec d’autres réseaux européens : </a:t>
            </a:r>
          </a:p>
          <a:p>
            <a:r>
              <a:rPr lang="fr-FR" sz="1300" dirty="0"/>
              <a:t>► La MOT appuie la mise en réseau des territoires transfrontaliers au niveau européen </a:t>
            </a:r>
          </a:p>
          <a:p>
            <a:r>
              <a:rPr lang="fr-FR" sz="1300" dirty="0"/>
              <a:t>► La MOT œuvre à une meilleure reconnaissance de ces territoires spécifiques par les institutions et dans les politiques européennes. </a:t>
            </a:r>
          </a:p>
          <a:p>
            <a:r>
              <a:rPr lang="fr-FR" sz="1300" dirty="0"/>
              <a:t>► La MOT assiste les institutions européennes dans leurs actions et leurs réflexions sur les questions transfrontalières. </a:t>
            </a:r>
          </a:p>
          <a:p>
            <a:r>
              <a:rPr lang="fr-FR" sz="1300" dirty="0"/>
              <a:t>► La MOT facilite la mise en réseau des États européens sur les enjeux transfrontalier. Elle pilote le Comité Stratégique Transfrontalier sur l’observation et la Plateforme de mise en réseau des structures nationales d’appui à la coopération transfrontalière.</a:t>
            </a:r>
          </a:p>
          <a:p>
            <a:pPr defTabSz="990478">
              <a:defRPr/>
            </a:pPr>
            <a:r>
              <a:rPr lang="fr-FR" sz="1300" dirty="0"/>
              <a:t>► La MOT aide à la diffusion des bonnes pratiques à des espaces transfrontaliers aux problématiques similaires à travers l’Europe et ailleurs dans le monde.</a:t>
            </a:r>
          </a:p>
          <a:p>
            <a:endParaRPr lang="fr-FR" sz="1300" b="1" dirty="0"/>
          </a:p>
          <a:p>
            <a:endParaRPr lang="fr-FR" dirty="0" smtClean="0"/>
          </a:p>
          <a:p>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C3A7E640-D8B6-40BE-A442-82D2074E126B}" type="slidenum">
              <a:rPr lang="fr-FR" smtClean="0"/>
              <a:t>12</a:t>
            </a:fld>
            <a:endParaRPr lang="fr-FR"/>
          </a:p>
        </p:txBody>
      </p:sp>
    </p:spTree>
    <p:extLst>
      <p:ext uri="{BB962C8B-B14F-4D97-AF65-F5344CB8AC3E}">
        <p14:creationId xmlns:p14="http://schemas.microsoft.com/office/powerpoint/2010/main" val="11651768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3A7E640-D8B6-40BE-A442-82D2074E126B}" type="slidenum">
              <a:rPr lang="fr-FR" smtClean="0"/>
              <a:t>13</a:t>
            </a:fld>
            <a:endParaRPr lang="fr-FR"/>
          </a:p>
        </p:txBody>
      </p:sp>
    </p:spTree>
    <p:extLst>
      <p:ext uri="{BB962C8B-B14F-4D97-AF65-F5344CB8AC3E}">
        <p14:creationId xmlns:p14="http://schemas.microsoft.com/office/powerpoint/2010/main" val="7030323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3A7E640-D8B6-40BE-A442-82D2074E126B}" type="slidenum">
              <a:rPr lang="fr-FR" smtClean="0"/>
              <a:t>14</a:t>
            </a:fld>
            <a:endParaRPr lang="fr-FR"/>
          </a:p>
        </p:txBody>
      </p:sp>
    </p:spTree>
    <p:extLst>
      <p:ext uri="{BB962C8B-B14F-4D97-AF65-F5344CB8AC3E}">
        <p14:creationId xmlns:p14="http://schemas.microsoft.com/office/powerpoint/2010/main" val="14848524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3A7E640-D8B6-40BE-A442-82D2074E126B}" type="slidenum">
              <a:rPr lang="fr-FR" smtClean="0"/>
              <a:t>2</a:t>
            </a:fld>
            <a:endParaRPr lang="fr-FR"/>
          </a:p>
        </p:txBody>
      </p:sp>
    </p:spTree>
    <p:extLst>
      <p:ext uri="{BB962C8B-B14F-4D97-AF65-F5344CB8AC3E}">
        <p14:creationId xmlns:p14="http://schemas.microsoft.com/office/powerpoint/2010/main" val="9255700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300" b="1" dirty="0"/>
              <a:t>Niveau local</a:t>
            </a:r>
          </a:p>
          <a:p>
            <a:r>
              <a:rPr lang="fr-FR" sz="1300" dirty="0"/>
              <a:t>Un espace transfrontalier (agglomération, site naturel, région) se caractérise par des flux de population traversant la frontière, une culture ou un environnement commun, des échanges commerciaux et touristiques, un développement économique commun, le partage d’équipements et de services publics ou privés (hôpital, transports, école…) </a:t>
            </a:r>
          </a:p>
          <a:p>
            <a:r>
              <a:rPr lang="fr-FR" sz="1300" dirty="0"/>
              <a:t> </a:t>
            </a:r>
          </a:p>
        </p:txBody>
      </p:sp>
      <p:sp>
        <p:nvSpPr>
          <p:cNvPr id="4" name="Espace réservé du numéro de diapositive 3"/>
          <p:cNvSpPr>
            <a:spLocks noGrp="1"/>
          </p:cNvSpPr>
          <p:nvPr>
            <p:ph type="sldNum" sz="quarter" idx="10"/>
          </p:nvPr>
        </p:nvSpPr>
        <p:spPr/>
        <p:txBody>
          <a:bodyPr/>
          <a:lstStyle/>
          <a:p>
            <a:fld id="{C3A7E640-D8B6-40BE-A442-82D2074E126B}" type="slidenum">
              <a:rPr lang="fr-FR" smtClean="0"/>
              <a:t>3</a:t>
            </a:fld>
            <a:endParaRPr lang="fr-FR"/>
          </a:p>
        </p:txBody>
      </p:sp>
    </p:spTree>
    <p:extLst>
      <p:ext uri="{BB962C8B-B14F-4D97-AF65-F5344CB8AC3E}">
        <p14:creationId xmlns:p14="http://schemas.microsoft.com/office/powerpoint/2010/main" val="2013308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300" b="1" dirty="0"/>
              <a:t>Niveau national</a:t>
            </a:r>
          </a:p>
          <a:p>
            <a:r>
              <a:rPr lang="fr-FR" sz="1300" dirty="0"/>
              <a:t>Dans leur contexte national, les espaces frontaliers se trouvent souvent en périphérie et sont mal appréhendés par les politiques nationales. Pourtant, ces bandes frontalières attirent beaucoup d’actifs et sont des zones de développement économique.</a:t>
            </a:r>
          </a:p>
          <a:p>
            <a:r>
              <a:rPr lang="fr-FR" sz="1300" dirty="0"/>
              <a:t>La frontière interétatique est un lieu de coexistence de deux (ou plusieurs) systèmes politiques, juridiques, culturels, linguistiques, ce qui crée des obstacles à la coopération transfrontalière.</a:t>
            </a:r>
          </a:p>
          <a:p>
            <a:r>
              <a:rPr lang="fr-FR" sz="1300" dirty="0"/>
              <a:t> </a:t>
            </a:r>
          </a:p>
        </p:txBody>
      </p:sp>
      <p:sp>
        <p:nvSpPr>
          <p:cNvPr id="4" name="Espace réservé du numéro de diapositive 3"/>
          <p:cNvSpPr>
            <a:spLocks noGrp="1"/>
          </p:cNvSpPr>
          <p:nvPr>
            <p:ph type="sldNum" sz="quarter" idx="10"/>
          </p:nvPr>
        </p:nvSpPr>
        <p:spPr/>
        <p:txBody>
          <a:bodyPr/>
          <a:lstStyle/>
          <a:p>
            <a:fld id="{C3A7E640-D8B6-40BE-A442-82D2074E126B}" type="slidenum">
              <a:rPr lang="fr-FR" smtClean="0"/>
              <a:t>4</a:t>
            </a:fld>
            <a:endParaRPr lang="fr-FR"/>
          </a:p>
        </p:txBody>
      </p:sp>
    </p:spTree>
    <p:extLst>
      <p:ext uri="{BB962C8B-B14F-4D97-AF65-F5344CB8AC3E}">
        <p14:creationId xmlns:p14="http://schemas.microsoft.com/office/powerpoint/2010/main" val="11186019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300" b="1" dirty="0"/>
              <a:t>Niveau européen</a:t>
            </a:r>
          </a:p>
          <a:p>
            <a:r>
              <a:rPr lang="fr-FR" sz="1300" dirty="0"/>
              <a:t>Ces territoires spécifiques sont devenus de véritables sites pilotes de la construction européenne : libre circulation, cohésion territoriale, identité et citoyenneté européenne… Pourtant, ils ne sont pas toujours pris en compte par les politiques européennes.</a:t>
            </a:r>
          </a:p>
          <a:p>
            <a:endParaRPr lang="fr-FR" dirty="0"/>
          </a:p>
        </p:txBody>
      </p:sp>
      <p:sp>
        <p:nvSpPr>
          <p:cNvPr id="4" name="Espace réservé du numéro de diapositive 3"/>
          <p:cNvSpPr>
            <a:spLocks noGrp="1"/>
          </p:cNvSpPr>
          <p:nvPr>
            <p:ph type="sldNum" sz="quarter" idx="10"/>
          </p:nvPr>
        </p:nvSpPr>
        <p:spPr/>
        <p:txBody>
          <a:bodyPr/>
          <a:lstStyle/>
          <a:p>
            <a:fld id="{C3A7E640-D8B6-40BE-A442-82D2074E126B}" type="slidenum">
              <a:rPr lang="fr-FR" smtClean="0"/>
              <a:t>5</a:t>
            </a:fld>
            <a:endParaRPr lang="fr-FR"/>
          </a:p>
        </p:txBody>
      </p:sp>
    </p:spTree>
    <p:extLst>
      <p:ext uri="{BB962C8B-B14F-4D97-AF65-F5344CB8AC3E}">
        <p14:creationId xmlns:p14="http://schemas.microsoft.com/office/powerpoint/2010/main" val="37951220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300" b="1" dirty="0"/>
              <a:t>Niveau local</a:t>
            </a:r>
          </a:p>
          <a:p>
            <a:r>
              <a:rPr lang="fr-FR" sz="1300" dirty="0"/>
              <a:t>Ces espaces nécessitent une gestion spécifique, par les acteurs locaux ou régionaux, de projets sectoriels et de développement intégrés à l’échelle de territoires transfrontaliers, d’euro-régions, etc.</a:t>
            </a:r>
          </a:p>
          <a:p>
            <a:r>
              <a:rPr lang="fr-FR" sz="1300" dirty="0"/>
              <a:t> </a:t>
            </a:r>
          </a:p>
          <a:p>
            <a:r>
              <a:rPr lang="fr-FR" sz="1300" b="1" dirty="0"/>
              <a:t>Niveau national</a:t>
            </a:r>
          </a:p>
          <a:p>
            <a:r>
              <a:rPr lang="fr-FR" sz="1300" dirty="0"/>
              <a:t>Les États doivent soutenir la coopération des acteurs locaux et régionaux et coopérer dans leurs propres domaines de compétences, afin de trouver des solutions communes à des enjeux communs, en coordonnant par-delà chaque frontière leurs législations, leurs politiques, leurs financements.</a:t>
            </a:r>
          </a:p>
          <a:p>
            <a:r>
              <a:rPr lang="fr-FR" sz="1300" dirty="0"/>
              <a:t> </a:t>
            </a:r>
          </a:p>
          <a:p>
            <a:r>
              <a:rPr lang="fr-FR" sz="1300" b="1" dirty="0"/>
              <a:t>Niveau européen</a:t>
            </a:r>
          </a:p>
          <a:p>
            <a:r>
              <a:rPr lang="fr-FR" sz="1300" dirty="0"/>
              <a:t>Les institutions européennes prennent de plus en plus en compte la réalité transfrontalière. Pour agir ensemble au niveau européen, Commission, Parlement, Comité des régions, États doivent </a:t>
            </a:r>
            <a:r>
              <a:rPr lang="fr-FR" sz="1300" dirty="0" smtClean="0"/>
              <a:t>prendre en compte l’impact territorial</a:t>
            </a:r>
            <a:r>
              <a:rPr lang="fr-FR" sz="1300" baseline="0" dirty="0" smtClean="0"/>
              <a:t> des politiques sectorielles sur les espaces transfrontaliers, poursuivre la politique de cohésion avec une synergie plus forte entre la CTE et les programmes régionaux (comme </a:t>
            </a:r>
            <a:r>
              <a:rPr lang="fr-FR" sz="1300" baseline="0" dirty="0" err="1" smtClean="0"/>
              <a:t>Interreg</a:t>
            </a:r>
            <a:r>
              <a:rPr lang="fr-FR" sz="1300" baseline="0" dirty="0" smtClean="0"/>
              <a:t>), développer des outils juridiques pour les projets et les territoires transfrontaliers </a:t>
            </a:r>
            <a:r>
              <a:rPr lang="fr-FR" sz="1300" dirty="0" smtClean="0"/>
              <a:t>(</a:t>
            </a:r>
            <a:r>
              <a:rPr lang="fr-FR" sz="1300" dirty="0"/>
              <a:t>GECT), renforcer les programmes européens de mise en réseau (INTERREG EUROPE, URBACT, INTERACT) et de recherche appliquée (ESPON, HORIZON 2020…), constituer des réseaux globaux d’échanges sur la question des frontières.</a:t>
            </a:r>
          </a:p>
          <a:p>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C3A7E640-D8B6-40BE-A442-82D2074E126B}" type="slidenum">
              <a:rPr lang="fr-FR" smtClean="0"/>
              <a:t>6</a:t>
            </a:fld>
            <a:endParaRPr lang="fr-FR"/>
          </a:p>
        </p:txBody>
      </p:sp>
    </p:spTree>
    <p:extLst>
      <p:ext uri="{BB962C8B-B14F-4D97-AF65-F5344CB8AC3E}">
        <p14:creationId xmlns:p14="http://schemas.microsoft.com/office/powerpoint/2010/main" val="14060307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Jean</a:t>
            </a:r>
          </a:p>
          <a:p>
            <a:r>
              <a:rPr lang="fr-FR" dirty="0" smtClean="0"/>
              <a:t>Description</a:t>
            </a:r>
            <a:r>
              <a:rPr lang="fr-FR" baseline="0" dirty="0" smtClean="0"/>
              <a:t> du cas de la France</a:t>
            </a:r>
          </a:p>
          <a:p>
            <a:r>
              <a:rPr lang="fr-FR" baseline="0" dirty="0" smtClean="0"/>
              <a:t>Caractéristiques générales et structures adaptées aux besoins des espaces frontaliers/transfrontaliers</a:t>
            </a:r>
            <a:endParaRPr lang="fr-FR" dirty="0"/>
          </a:p>
        </p:txBody>
      </p:sp>
      <p:sp>
        <p:nvSpPr>
          <p:cNvPr id="4" name="Espace réservé du numéro de diapositive 3"/>
          <p:cNvSpPr>
            <a:spLocks noGrp="1"/>
          </p:cNvSpPr>
          <p:nvPr>
            <p:ph type="sldNum" sz="quarter" idx="10"/>
          </p:nvPr>
        </p:nvSpPr>
        <p:spPr/>
        <p:txBody>
          <a:bodyPr/>
          <a:lstStyle/>
          <a:p>
            <a:fld id="{C7EC7370-31C1-453A-8CF5-5973147F25E4}" type="slidenum">
              <a:rPr lang="fr-FR" smtClean="0"/>
              <a:pPr/>
              <a:t>7</a:t>
            </a:fld>
            <a:endParaRPr lang="fr-FR"/>
          </a:p>
        </p:txBody>
      </p:sp>
    </p:spTree>
    <p:extLst>
      <p:ext uri="{BB962C8B-B14F-4D97-AF65-F5344CB8AC3E}">
        <p14:creationId xmlns:p14="http://schemas.microsoft.com/office/powerpoint/2010/main" val="34640312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Espace réservé de l'image des diapositives 1"/>
          <p:cNvSpPr>
            <a:spLocks noGrp="1" noRot="1" noChangeAspect="1" noTextEdit="1"/>
          </p:cNvSpPr>
          <p:nvPr>
            <p:ph type="sldImg"/>
          </p:nvPr>
        </p:nvSpPr>
        <p:spPr>
          <a:ln/>
        </p:spPr>
      </p:sp>
      <p:sp>
        <p:nvSpPr>
          <p:cNvPr id="44035"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latin typeface="Times New Roman" panose="02020603050405020304" pitchFamily="18" charset="0"/>
            </a:endParaRPr>
          </a:p>
        </p:txBody>
      </p:sp>
      <p:sp>
        <p:nvSpPr>
          <p:cNvPr id="47108" name="Espace réservé du numéro de diapositive 3"/>
          <p:cNvSpPr>
            <a:spLocks noGrp="1"/>
          </p:cNvSpPr>
          <p:nvPr>
            <p:ph type="sldNum" sz="quarter" idx="5"/>
          </p:nvPr>
        </p:nvSpPr>
        <p:spPr/>
        <p:txBody>
          <a:bodyPr/>
          <a:lstStyle>
            <a:lvl1pPr defTabSz="792163" eaLnBrk="0" hangingPunct="0">
              <a:defRPr>
                <a:solidFill>
                  <a:schemeClr val="tx1"/>
                </a:solidFill>
                <a:latin typeface="Garamond" panose="02020404030301010803" pitchFamily="18" charset="0"/>
                <a:ea typeface="MS PGothic" panose="020B0600070205080204" pitchFamily="34" charset="-128"/>
              </a:defRPr>
            </a:lvl1pPr>
            <a:lvl2pPr marL="742950" indent="-285750" defTabSz="792163" eaLnBrk="0" hangingPunct="0">
              <a:defRPr>
                <a:solidFill>
                  <a:schemeClr val="tx1"/>
                </a:solidFill>
                <a:latin typeface="Garamond" panose="02020404030301010803" pitchFamily="18" charset="0"/>
                <a:ea typeface="MS PGothic" panose="020B0600070205080204" pitchFamily="34" charset="-128"/>
              </a:defRPr>
            </a:lvl2pPr>
            <a:lvl3pPr marL="1143000" indent="-228600" defTabSz="792163" eaLnBrk="0" hangingPunct="0">
              <a:defRPr>
                <a:solidFill>
                  <a:schemeClr val="tx1"/>
                </a:solidFill>
                <a:latin typeface="Garamond" panose="02020404030301010803" pitchFamily="18" charset="0"/>
                <a:ea typeface="MS PGothic" panose="020B0600070205080204" pitchFamily="34" charset="-128"/>
              </a:defRPr>
            </a:lvl3pPr>
            <a:lvl4pPr marL="1600200" indent="-228600" defTabSz="792163" eaLnBrk="0" hangingPunct="0">
              <a:defRPr>
                <a:solidFill>
                  <a:schemeClr val="tx1"/>
                </a:solidFill>
                <a:latin typeface="Garamond" panose="02020404030301010803" pitchFamily="18" charset="0"/>
                <a:ea typeface="MS PGothic" panose="020B0600070205080204" pitchFamily="34" charset="-128"/>
              </a:defRPr>
            </a:lvl4pPr>
            <a:lvl5pPr marL="2057400" indent="-228600" defTabSz="792163" eaLnBrk="0" hangingPunct="0">
              <a:defRPr>
                <a:solidFill>
                  <a:schemeClr val="tx1"/>
                </a:solidFill>
                <a:latin typeface="Garamond" panose="02020404030301010803" pitchFamily="18" charset="0"/>
                <a:ea typeface="MS PGothic" panose="020B0600070205080204" pitchFamily="34" charset="-128"/>
              </a:defRPr>
            </a:lvl5pPr>
            <a:lvl6pPr marL="2514600" indent="-228600" defTabSz="792163"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6pPr>
            <a:lvl7pPr marL="2971800" indent="-228600" defTabSz="792163"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7pPr>
            <a:lvl8pPr marL="3429000" indent="-228600" defTabSz="792163"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8pPr>
            <a:lvl9pPr marL="3886200" indent="-228600" defTabSz="792163"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9pPr>
          </a:lstStyle>
          <a:p>
            <a:fld id="{007ACD54-A3D4-4E47-8F97-968F3BC866D8}" type="slidenum">
              <a:rPr lang="en-GB" altLang="fr-FR">
                <a:latin typeface="Times New Roman" panose="02020603050405020304" pitchFamily="18" charset="0"/>
              </a:rPr>
              <a:pPr/>
              <a:t>8</a:t>
            </a:fld>
            <a:endParaRPr lang="en-GB" altLang="fr-FR">
              <a:latin typeface="Times New Roman" panose="02020603050405020304" pitchFamily="18" charset="0"/>
            </a:endParaRPr>
          </a:p>
        </p:txBody>
      </p:sp>
    </p:spTree>
    <p:extLst>
      <p:ext uri="{BB962C8B-B14F-4D97-AF65-F5344CB8AC3E}">
        <p14:creationId xmlns:p14="http://schemas.microsoft.com/office/powerpoint/2010/main" val="27313097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300" b="1" dirty="0"/>
              <a:t>Niveau local</a:t>
            </a:r>
          </a:p>
          <a:p>
            <a:r>
              <a:rPr lang="fr-FR" sz="1300" dirty="0"/>
              <a:t>Ces espaces nécessitent une gestion spécifique, par les acteurs locaux ou régionaux, de projets sectoriels et de développement intégrés à l’échelle de territoires transfrontaliers, d’euro-régions, etc.</a:t>
            </a:r>
          </a:p>
          <a:p>
            <a:r>
              <a:rPr lang="fr-FR" sz="1300" dirty="0"/>
              <a:t> </a:t>
            </a:r>
          </a:p>
          <a:p>
            <a:r>
              <a:rPr lang="fr-FR" sz="1300" b="1" dirty="0"/>
              <a:t>Niveau national</a:t>
            </a:r>
          </a:p>
          <a:p>
            <a:r>
              <a:rPr lang="fr-FR" sz="1300" dirty="0"/>
              <a:t>Les États doivent soutenir la coopération des acteurs locaux et régionaux et coopérer dans leurs propres domaines de compétences, afin de trouver des solutions communes à des enjeux communs, en coordonnant par-delà chaque frontière leurs législations, leurs politiques, leurs financements.</a:t>
            </a:r>
          </a:p>
          <a:p>
            <a:r>
              <a:rPr lang="fr-FR" sz="1300" dirty="0"/>
              <a:t> </a:t>
            </a:r>
          </a:p>
          <a:p>
            <a:r>
              <a:rPr lang="fr-FR" sz="1300" b="1" dirty="0"/>
              <a:t>Niveau européen</a:t>
            </a:r>
          </a:p>
          <a:p>
            <a:r>
              <a:rPr lang="fr-FR" sz="1300" dirty="0"/>
              <a:t>Les institutions européennes prennent de plus en plus en compte la réalité transfrontalière. Pour agir ensemble au niveau européen, Commission, Parlement, Comité des régions, États doivent </a:t>
            </a:r>
            <a:r>
              <a:rPr lang="fr-FR" sz="1300" dirty="0" smtClean="0"/>
              <a:t>prendre en compte l’impact territorial</a:t>
            </a:r>
            <a:r>
              <a:rPr lang="fr-FR" sz="1300" baseline="0" dirty="0" smtClean="0"/>
              <a:t> des politiques sectorielles sur les espaces transfrontaliers, poursuivre la politique de cohésion avec une synergie plus forte entre la CTE et les programmes régionaux (comme </a:t>
            </a:r>
            <a:r>
              <a:rPr lang="fr-FR" sz="1300" baseline="0" dirty="0" err="1" smtClean="0"/>
              <a:t>Interreg</a:t>
            </a:r>
            <a:r>
              <a:rPr lang="fr-FR" sz="1300" baseline="0" dirty="0" smtClean="0"/>
              <a:t>), développer des outils juridiques pour les projets et les territoires transfrontaliers </a:t>
            </a:r>
            <a:r>
              <a:rPr lang="fr-FR" sz="1300" dirty="0" smtClean="0"/>
              <a:t>(</a:t>
            </a:r>
            <a:r>
              <a:rPr lang="fr-FR" sz="1300" dirty="0"/>
              <a:t>GECT), renforcer les programmes européens de mise en réseau (INTERREG EUROPE, URBACT, INTERACT) et de recherche appliquée (ESPON, HORIZON 2020…), constituer des réseaux globaux d’échanges sur la question des frontières.</a:t>
            </a:r>
          </a:p>
          <a:p>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C3A7E640-D8B6-40BE-A442-82D2074E126B}" type="slidenum">
              <a:rPr lang="fr-FR" smtClean="0"/>
              <a:t>10</a:t>
            </a:fld>
            <a:endParaRPr lang="fr-FR"/>
          </a:p>
        </p:txBody>
      </p:sp>
    </p:spTree>
    <p:extLst>
      <p:ext uri="{BB962C8B-B14F-4D97-AF65-F5344CB8AC3E}">
        <p14:creationId xmlns:p14="http://schemas.microsoft.com/office/powerpoint/2010/main" val="13537370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872D0CBC-73C1-4711-86AC-28128FAACCF1}" type="datetimeFigureOut">
              <a:rPr lang="fr-FR" smtClean="0"/>
              <a:t>22/04/2016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01E18E9-51C4-4088-9812-1D68857DE6D7}" type="slidenum">
              <a:rPr lang="fr-FR" smtClean="0"/>
              <a:t>‹N°›</a:t>
            </a:fld>
            <a:endParaRPr lang="fr-FR"/>
          </a:p>
        </p:txBody>
      </p:sp>
    </p:spTree>
    <p:extLst>
      <p:ext uri="{BB962C8B-B14F-4D97-AF65-F5344CB8AC3E}">
        <p14:creationId xmlns:p14="http://schemas.microsoft.com/office/powerpoint/2010/main" val="9072678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72D0CBC-73C1-4711-86AC-28128FAACCF1}" type="datetimeFigureOut">
              <a:rPr lang="fr-FR" smtClean="0"/>
              <a:t>22/04/2016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01E18E9-51C4-4088-9812-1D68857DE6D7}" type="slidenum">
              <a:rPr lang="fr-FR" smtClean="0"/>
              <a:t>‹N°›</a:t>
            </a:fld>
            <a:endParaRPr lang="fr-FR"/>
          </a:p>
        </p:txBody>
      </p:sp>
    </p:spTree>
    <p:extLst>
      <p:ext uri="{BB962C8B-B14F-4D97-AF65-F5344CB8AC3E}">
        <p14:creationId xmlns:p14="http://schemas.microsoft.com/office/powerpoint/2010/main" val="903771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72D0CBC-73C1-4711-86AC-28128FAACCF1}" type="datetimeFigureOut">
              <a:rPr lang="fr-FR" smtClean="0"/>
              <a:t>22/04/2016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01E18E9-51C4-4088-9812-1D68857DE6D7}" type="slidenum">
              <a:rPr lang="fr-FR" smtClean="0"/>
              <a:t>‹N°›</a:t>
            </a:fld>
            <a:endParaRPr lang="fr-FR"/>
          </a:p>
        </p:txBody>
      </p:sp>
    </p:spTree>
    <p:extLst>
      <p:ext uri="{BB962C8B-B14F-4D97-AF65-F5344CB8AC3E}">
        <p14:creationId xmlns:p14="http://schemas.microsoft.com/office/powerpoint/2010/main" val="12605705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72D0CBC-73C1-4711-86AC-28128FAACCF1}" type="datetimeFigureOut">
              <a:rPr lang="fr-FR" smtClean="0"/>
              <a:t>22/04/2016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01E18E9-51C4-4088-9812-1D68857DE6D7}" type="slidenum">
              <a:rPr lang="fr-FR" smtClean="0"/>
              <a:t>‹N°›</a:t>
            </a:fld>
            <a:endParaRPr lang="fr-FR"/>
          </a:p>
        </p:txBody>
      </p:sp>
    </p:spTree>
    <p:extLst>
      <p:ext uri="{BB962C8B-B14F-4D97-AF65-F5344CB8AC3E}">
        <p14:creationId xmlns:p14="http://schemas.microsoft.com/office/powerpoint/2010/main" val="2467402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872D0CBC-73C1-4711-86AC-28128FAACCF1}" type="datetimeFigureOut">
              <a:rPr lang="fr-FR" smtClean="0"/>
              <a:t>22/04/2016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01E18E9-51C4-4088-9812-1D68857DE6D7}" type="slidenum">
              <a:rPr lang="fr-FR" smtClean="0"/>
              <a:t>‹N°›</a:t>
            </a:fld>
            <a:endParaRPr lang="fr-FR"/>
          </a:p>
        </p:txBody>
      </p:sp>
    </p:spTree>
    <p:extLst>
      <p:ext uri="{BB962C8B-B14F-4D97-AF65-F5344CB8AC3E}">
        <p14:creationId xmlns:p14="http://schemas.microsoft.com/office/powerpoint/2010/main" val="13862384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872D0CBC-73C1-4711-86AC-28128FAACCF1}" type="datetimeFigureOut">
              <a:rPr lang="fr-FR" smtClean="0"/>
              <a:t>22/04/2016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01E18E9-51C4-4088-9812-1D68857DE6D7}" type="slidenum">
              <a:rPr lang="fr-FR" smtClean="0"/>
              <a:t>‹N°›</a:t>
            </a:fld>
            <a:endParaRPr lang="fr-FR"/>
          </a:p>
        </p:txBody>
      </p:sp>
    </p:spTree>
    <p:extLst>
      <p:ext uri="{BB962C8B-B14F-4D97-AF65-F5344CB8AC3E}">
        <p14:creationId xmlns:p14="http://schemas.microsoft.com/office/powerpoint/2010/main" val="33489947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872D0CBC-73C1-4711-86AC-28128FAACCF1}" type="datetimeFigureOut">
              <a:rPr lang="fr-FR" smtClean="0"/>
              <a:t>22/04/2016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A01E18E9-51C4-4088-9812-1D68857DE6D7}" type="slidenum">
              <a:rPr lang="fr-FR" smtClean="0"/>
              <a:t>‹N°›</a:t>
            </a:fld>
            <a:endParaRPr lang="fr-FR"/>
          </a:p>
        </p:txBody>
      </p:sp>
    </p:spTree>
    <p:extLst>
      <p:ext uri="{BB962C8B-B14F-4D97-AF65-F5344CB8AC3E}">
        <p14:creationId xmlns:p14="http://schemas.microsoft.com/office/powerpoint/2010/main" val="13896859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872D0CBC-73C1-4711-86AC-28128FAACCF1}" type="datetimeFigureOut">
              <a:rPr lang="fr-FR" smtClean="0"/>
              <a:t>22/04/2016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A01E18E9-51C4-4088-9812-1D68857DE6D7}" type="slidenum">
              <a:rPr lang="fr-FR" smtClean="0"/>
              <a:t>‹N°›</a:t>
            </a:fld>
            <a:endParaRPr lang="fr-FR"/>
          </a:p>
        </p:txBody>
      </p:sp>
    </p:spTree>
    <p:extLst>
      <p:ext uri="{BB962C8B-B14F-4D97-AF65-F5344CB8AC3E}">
        <p14:creationId xmlns:p14="http://schemas.microsoft.com/office/powerpoint/2010/main" val="11007347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72D0CBC-73C1-4711-86AC-28128FAACCF1}" type="datetimeFigureOut">
              <a:rPr lang="fr-FR" smtClean="0"/>
              <a:t>22/04/2016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A01E18E9-51C4-4088-9812-1D68857DE6D7}" type="slidenum">
              <a:rPr lang="fr-FR" smtClean="0"/>
              <a:t>‹N°›</a:t>
            </a:fld>
            <a:endParaRPr lang="fr-FR"/>
          </a:p>
        </p:txBody>
      </p:sp>
    </p:spTree>
    <p:extLst>
      <p:ext uri="{BB962C8B-B14F-4D97-AF65-F5344CB8AC3E}">
        <p14:creationId xmlns:p14="http://schemas.microsoft.com/office/powerpoint/2010/main" val="559400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872D0CBC-73C1-4711-86AC-28128FAACCF1}" type="datetimeFigureOut">
              <a:rPr lang="fr-FR" smtClean="0"/>
              <a:t>22/04/2016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01E18E9-51C4-4088-9812-1D68857DE6D7}" type="slidenum">
              <a:rPr lang="fr-FR" smtClean="0"/>
              <a:t>‹N°›</a:t>
            </a:fld>
            <a:endParaRPr lang="fr-FR"/>
          </a:p>
        </p:txBody>
      </p:sp>
    </p:spTree>
    <p:extLst>
      <p:ext uri="{BB962C8B-B14F-4D97-AF65-F5344CB8AC3E}">
        <p14:creationId xmlns:p14="http://schemas.microsoft.com/office/powerpoint/2010/main" val="14525793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872D0CBC-73C1-4711-86AC-28128FAACCF1}" type="datetimeFigureOut">
              <a:rPr lang="fr-FR" smtClean="0"/>
              <a:t>22/04/2016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01E18E9-51C4-4088-9812-1D68857DE6D7}" type="slidenum">
              <a:rPr lang="fr-FR" smtClean="0"/>
              <a:t>‹N°›</a:t>
            </a:fld>
            <a:endParaRPr lang="fr-FR"/>
          </a:p>
        </p:txBody>
      </p:sp>
    </p:spTree>
    <p:extLst>
      <p:ext uri="{BB962C8B-B14F-4D97-AF65-F5344CB8AC3E}">
        <p14:creationId xmlns:p14="http://schemas.microsoft.com/office/powerpoint/2010/main" val="27807050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2D0CBC-73C1-4711-86AC-28128FAACCF1}" type="datetimeFigureOut">
              <a:rPr lang="fr-FR" smtClean="0"/>
              <a:t>22/04/2016</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1E18E9-51C4-4088-9812-1D68857DE6D7}" type="slidenum">
              <a:rPr lang="fr-FR" smtClean="0"/>
              <a:t>‹N°›</a:t>
            </a:fld>
            <a:endParaRPr lang="fr-FR"/>
          </a:p>
        </p:txBody>
      </p:sp>
    </p:spTree>
    <p:extLst>
      <p:ext uri="{BB962C8B-B14F-4D97-AF65-F5344CB8AC3E}">
        <p14:creationId xmlns:p14="http://schemas.microsoft.com/office/powerpoint/2010/main" val="11704651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4.png"/><Relationship Id="rId4" Type="http://schemas.openxmlformats.org/officeDocument/2006/relationships/image" Target="../media/image10.png"/><Relationship Id="rId9"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4.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hyperlink" Target="http://www.espaces-transfrontaliers.eu/"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5.emf"/></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6.emf"/></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512605"/>
            <a:ext cx="12192000" cy="393961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 name="Image 3" descr="MacPro:Users:julien:Desktop:logo-mot.png"/>
          <p:cNvPicPr/>
          <p:nvPr/>
        </p:nvPicPr>
        <p:blipFill>
          <a:blip r:embed="rId3"/>
          <a:srcRect/>
          <a:stretch>
            <a:fillRect/>
          </a:stretch>
        </p:blipFill>
        <p:spPr bwMode="auto">
          <a:xfrm>
            <a:off x="692719" y="5558812"/>
            <a:ext cx="1402781" cy="974206"/>
          </a:xfrm>
          <a:prstGeom prst="rect">
            <a:avLst/>
          </a:prstGeom>
          <a:noFill/>
          <a:ln w="9525">
            <a:noFill/>
            <a:miter lim="800000"/>
            <a:headEnd/>
            <a:tailEnd/>
          </a:ln>
        </p:spPr>
      </p:pic>
      <p:pic>
        <p:nvPicPr>
          <p:cNvPr id="5" name="Image 4" descr="COUV_0.ai"/>
          <p:cNvPicPr>
            <a:picLocks noChangeAspect="1"/>
          </p:cNvPicPr>
          <p:nvPr/>
        </p:nvPicPr>
        <p:blipFill>
          <a:blip r:embed="rId4" cstate="print">
            <a:alphaModFix/>
            <a:duotone>
              <a:schemeClr val="accent5">
                <a:shade val="45000"/>
                <a:satMod val="135000"/>
              </a:schemeClr>
              <a:prstClr val="white"/>
            </a:duotone>
            <a:extLst/>
          </a:blip>
          <a:stretch>
            <a:fillRect/>
          </a:stretch>
        </p:blipFill>
        <p:spPr>
          <a:xfrm>
            <a:off x="7306081" y="1699147"/>
            <a:ext cx="4752000" cy="3498107"/>
          </a:xfrm>
          <a:prstGeom prst="rect">
            <a:avLst/>
          </a:prstGeom>
        </p:spPr>
      </p:pic>
      <p:sp>
        <p:nvSpPr>
          <p:cNvPr id="7" name="Rectangle 8"/>
          <p:cNvSpPr>
            <a:spLocks noChangeArrowheads="1"/>
          </p:cNvSpPr>
          <p:nvPr/>
        </p:nvSpPr>
        <p:spPr bwMode="auto">
          <a:xfrm>
            <a:off x="749300" y="41115"/>
            <a:ext cx="10960100" cy="600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aramond" panose="02020404030301010803" pitchFamily="18" charset="0"/>
                <a:ea typeface="MS PGothic" panose="020B0600070205080204" pitchFamily="34" charset="-128"/>
              </a:defRPr>
            </a:lvl1pPr>
            <a:lvl2pPr marL="742950" indent="-285750">
              <a:defRPr>
                <a:solidFill>
                  <a:schemeClr val="tx1"/>
                </a:solidFill>
                <a:latin typeface="Garamond" panose="02020404030301010803" pitchFamily="18" charset="0"/>
                <a:ea typeface="MS PGothic" panose="020B0600070205080204" pitchFamily="34" charset="-128"/>
              </a:defRPr>
            </a:lvl2pPr>
            <a:lvl3pPr marL="1143000" indent="-228600">
              <a:defRPr>
                <a:solidFill>
                  <a:schemeClr val="tx1"/>
                </a:solidFill>
                <a:latin typeface="Garamond" panose="02020404030301010803" pitchFamily="18" charset="0"/>
                <a:ea typeface="MS PGothic" panose="020B0600070205080204" pitchFamily="34" charset="-128"/>
              </a:defRPr>
            </a:lvl3pPr>
            <a:lvl4pPr marL="1600200" indent="-228600">
              <a:defRPr>
                <a:solidFill>
                  <a:schemeClr val="tx1"/>
                </a:solidFill>
                <a:latin typeface="Garamond" panose="02020404030301010803" pitchFamily="18" charset="0"/>
                <a:ea typeface="MS PGothic" panose="020B0600070205080204" pitchFamily="34" charset="-128"/>
              </a:defRPr>
            </a:lvl4pPr>
            <a:lvl5pPr marL="2057400" indent="-228600">
              <a:defRPr>
                <a:solidFill>
                  <a:schemeClr val="tx1"/>
                </a:solidFill>
                <a:latin typeface="Garamond" panose="02020404030301010803"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9pPr>
          </a:lstStyle>
          <a:p>
            <a:pPr eaLnBrk="1" hangingPunct="1">
              <a:lnSpc>
                <a:spcPct val="120000"/>
              </a:lnSpc>
            </a:pPr>
            <a:endParaRPr lang="fr-FR" altLang="fr-FR" sz="2000" b="1" dirty="0">
              <a:solidFill>
                <a:srgbClr val="009EE0"/>
              </a:solidFill>
              <a:latin typeface="Arial" panose="020B0604020202020204" pitchFamily="34" charset="0"/>
            </a:endParaRPr>
          </a:p>
          <a:p>
            <a:pPr>
              <a:lnSpc>
                <a:spcPct val="120000"/>
              </a:lnSpc>
            </a:pPr>
            <a:r>
              <a:rPr lang="fr-FR" altLang="fr-FR" sz="2000" b="1" cap="all" dirty="0" smtClean="0">
                <a:solidFill>
                  <a:srgbClr val="009EE0"/>
                </a:solidFill>
                <a:latin typeface="Arial" panose="020B0604020202020204" pitchFamily="34" charset="0"/>
              </a:rPr>
              <a:t>FORMATION CNFPT MOT LE DG TRANSFRONTALIER</a:t>
            </a:r>
            <a:endParaRPr lang="fr-FR" altLang="fr-FR" sz="3600" b="1" dirty="0" smtClean="0">
              <a:solidFill>
                <a:schemeClr val="bg1"/>
              </a:solidFill>
              <a:latin typeface="Arial" panose="020B0604020202020204" pitchFamily="34" charset="0"/>
            </a:endParaRPr>
          </a:p>
          <a:p>
            <a:pPr eaLnBrk="1" hangingPunct="1">
              <a:lnSpc>
                <a:spcPct val="120000"/>
              </a:lnSpc>
            </a:pPr>
            <a:endParaRPr lang="fr-FR" altLang="fr-FR" sz="2400" b="1" dirty="0" smtClean="0">
              <a:solidFill>
                <a:schemeClr val="bg1"/>
              </a:solidFill>
              <a:latin typeface="Arial" panose="020B0604020202020204" pitchFamily="34" charset="0"/>
            </a:endParaRPr>
          </a:p>
          <a:p>
            <a:pPr eaLnBrk="1" hangingPunct="1"/>
            <a:endParaRPr lang="fr-FR" altLang="fr-FR" sz="2400" b="1" dirty="0">
              <a:solidFill>
                <a:schemeClr val="bg1"/>
              </a:solidFill>
              <a:latin typeface="Arial" panose="020B0604020202020204" pitchFamily="34" charset="0"/>
            </a:endParaRPr>
          </a:p>
          <a:p>
            <a:pPr algn="just">
              <a:lnSpc>
                <a:spcPct val="120000"/>
              </a:lnSpc>
            </a:pPr>
            <a:r>
              <a:rPr lang="fr-FR" altLang="fr-FR" sz="2800" b="1" dirty="0" smtClean="0">
                <a:solidFill>
                  <a:schemeClr val="bg1"/>
                </a:solidFill>
                <a:latin typeface="Arial" panose="020B0604020202020204" pitchFamily="34" charset="0"/>
              </a:rPr>
              <a:t>L’approche multi-niveaux de </a:t>
            </a:r>
            <a:r>
              <a:rPr lang="fr-FR" altLang="fr-FR" sz="2800" b="1" dirty="0">
                <a:solidFill>
                  <a:schemeClr val="bg1"/>
                </a:solidFill>
                <a:latin typeface="Arial" panose="020B0604020202020204" pitchFamily="34" charset="0"/>
              </a:rPr>
              <a:t>la </a:t>
            </a:r>
            <a:r>
              <a:rPr lang="fr-FR" altLang="fr-FR" sz="2800" b="1" dirty="0" smtClean="0">
                <a:solidFill>
                  <a:schemeClr val="bg1"/>
                </a:solidFill>
                <a:latin typeface="Arial" panose="020B0604020202020204" pitchFamily="34" charset="0"/>
              </a:rPr>
              <a:t>coopération;</a:t>
            </a:r>
            <a:endParaRPr lang="fr-FR" altLang="fr-FR" sz="2800" b="1" dirty="0">
              <a:solidFill>
                <a:schemeClr val="bg1"/>
              </a:solidFill>
              <a:latin typeface="Arial" panose="020B0604020202020204" pitchFamily="34" charset="0"/>
            </a:endParaRPr>
          </a:p>
          <a:p>
            <a:pPr algn="just" eaLnBrk="1" hangingPunct="1">
              <a:lnSpc>
                <a:spcPct val="120000"/>
              </a:lnSpc>
            </a:pPr>
            <a:r>
              <a:rPr lang="fr-FR" altLang="fr-FR" sz="2800" b="1" dirty="0" smtClean="0">
                <a:solidFill>
                  <a:schemeClr val="bg1"/>
                </a:solidFill>
                <a:latin typeface="Arial" panose="020B0604020202020204" pitchFamily="34" charset="0"/>
              </a:rPr>
              <a:t>l’appui de la Mission Opérationnelle Transfrontalière </a:t>
            </a:r>
          </a:p>
          <a:p>
            <a:pPr algn="just">
              <a:lnSpc>
                <a:spcPct val="120000"/>
              </a:lnSpc>
            </a:pPr>
            <a:endParaRPr lang="fr-FR" altLang="fr-FR" sz="2000" b="1" dirty="0" smtClean="0">
              <a:solidFill>
                <a:schemeClr val="bg1"/>
              </a:solidFill>
              <a:latin typeface="Arial" panose="020B0604020202020204" pitchFamily="34" charset="0"/>
            </a:endParaRPr>
          </a:p>
          <a:p>
            <a:pPr algn="just">
              <a:lnSpc>
                <a:spcPct val="120000"/>
              </a:lnSpc>
            </a:pPr>
            <a:endParaRPr lang="fr-FR" altLang="fr-FR" sz="2000" b="1" dirty="0" smtClean="0">
              <a:solidFill>
                <a:schemeClr val="bg1"/>
              </a:solidFill>
              <a:latin typeface="Arial" panose="020B0604020202020204" pitchFamily="34" charset="0"/>
            </a:endParaRPr>
          </a:p>
          <a:p>
            <a:pPr algn="just">
              <a:lnSpc>
                <a:spcPct val="120000"/>
              </a:lnSpc>
            </a:pPr>
            <a:endParaRPr lang="fr-FR" altLang="fr-FR" sz="2000" b="1" dirty="0" smtClean="0">
              <a:solidFill>
                <a:schemeClr val="bg1"/>
              </a:solidFill>
              <a:latin typeface="Arial" panose="020B0604020202020204" pitchFamily="34" charset="0"/>
            </a:endParaRPr>
          </a:p>
          <a:p>
            <a:pPr algn="just">
              <a:lnSpc>
                <a:spcPct val="120000"/>
              </a:lnSpc>
            </a:pPr>
            <a:r>
              <a:rPr lang="fr-FR" altLang="fr-FR" sz="2000" b="1" dirty="0" smtClean="0">
                <a:solidFill>
                  <a:schemeClr val="bg1"/>
                </a:solidFill>
                <a:latin typeface="Arial" panose="020B0604020202020204" pitchFamily="34" charset="0"/>
              </a:rPr>
              <a:t>Strasbourg, </a:t>
            </a:r>
            <a:r>
              <a:rPr lang="fr-FR" altLang="fr-FR" sz="2000" b="1" dirty="0" smtClean="0">
                <a:solidFill>
                  <a:schemeClr val="bg1"/>
                </a:solidFill>
                <a:latin typeface="Arial" panose="020B0604020202020204" pitchFamily="34" charset="0"/>
              </a:rPr>
              <a:t>26-27 </a:t>
            </a:r>
            <a:r>
              <a:rPr lang="fr-FR" altLang="fr-FR" sz="2000" b="1" dirty="0" smtClean="0">
                <a:solidFill>
                  <a:schemeClr val="bg1"/>
                </a:solidFill>
                <a:latin typeface="Arial" panose="020B0604020202020204" pitchFamily="34" charset="0"/>
              </a:rPr>
              <a:t>Avril 2016</a:t>
            </a:r>
          </a:p>
          <a:p>
            <a:pPr algn="just">
              <a:lnSpc>
                <a:spcPct val="120000"/>
              </a:lnSpc>
            </a:pPr>
            <a:r>
              <a:rPr lang="fr-FR" altLang="fr-FR" sz="2000" b="1" dirty="0" smtClean="0">
                <a:latin typeface="Arial" panose="020B0604020202020204" pitchFamily="34" charset="0"/>
              </a:rPr>
              <a:t>					</a:t>
            </a:r>
            <a:endParaRPr lang="fr-FR" altLang="fr-FR" sz="2000" b="1" dirty="0">
              <a:latin typeface="Arial" panose="020B0604020202020204" pitchFamily="34" charset="0"/>
            </a:endParaRPr>
          </a:p>
          <a:p>
            <a:pPr algn="just">
              <a:lnSpc>
                <a:spcPct val="120000"/>
              </a:lnSpc>
            </a:pPr>
            <a:r>
              <a:rPr lang="fr-FR" altLang="fr-FR" sz="2000" b="1" i="1" dirty="0">
                <a:latin typeface="Arial" panose="020B0604020202020204" pitchFamily="34" charset="0"/>
              </a:rPr>
              <a:t>	</a:t>
            </a:r>
            <a:r>
              <a:rPr lang="fr-FR" altLang="fr-FR" sz="2000" b="1" i="1" dirty="0" smtClean="0">
                <a:latin typeface="Arial" panose="020B0604020202020204" pitchFamily="34" charset="0"/>
              </a:rPr>
              <a:t>				</a:t>
            </a:r>
          </a:p>
          <a:p>
            <a:pPr algn="just">
              <a:lnSpc>
                <a:spcPct val="120000"/>
              </a:lnSpc>
            </a:pPr>
            <a:r>
              <a:rPr lang="fr-FR" altLang="fr-FR" sz="2000" b="1" i="1" dirty="0">
                <a:latin typeface="Arial" panose="020B0604020202020204" pitchFamily="34" charset="0"/>
              </a:rPr>
              <a:t>	</a:t>
            </a:r>
            <a:r>
              <a:rPr lang="fr-FR" altLang="fr-FR" sz="2000" b="1" i="1" dirty="0" smtClean="0">
                <a:latin typeface="Arial" panose="020B0604020202020204" pitchFamily="34" charset="0"/>
              </a:rPr>
              <a:t>				</a:t>
            </a:r>
            <a:r>
              <a:rPr lang="en-US" altLang="fr-FR" sz="1600" b="1" i="1" dirty="0" smtClean="0">
                <a:latin typeface="Arial" panose="020B0604020202020204" pitchFamily="34" charset="0"/>
              </a:rPr>
              <a:t>Jean PEYRONY, </a:t>
            </a:r>
            <a:r>
              <a:rPr lang="fr-FR" altLang="fr-FR" sz="1600" b="1" i="1" dirty="0" smtClean="0">
                <a:latin typeface="Arial" panose="020B0604020202020204" pitchFamily="34" charset="0"/>
              </a:rPr>
              <a:t>Mission Opérationnelle Transfrontalière</a:t>
            </a:r>
          </a:p>
          <a:p>
            <a:pPr algn="just">
              <a:lnSpc>
                <a:spcPct val="120000"/>
              </a:lnSpc>
            </a:pPr>
            <a:endParaRPr lang="fr-FR" altLang="fr-FR" sz="2000" b="1" dirty="0">
              <a:solidFill>
                <a:schemeClr val="bg1"/>
              </a:solidFill>
              <a:latin typeface="Arial" panose="020B0604020202020204" pitchFamily="34" charset="0"/>
            </a:endParaRPr>
          </a:p>
          <a:p>
            <a:pPr algn="just" eaLnBrk="1" hangingPunct="1">
              <a:lnSpc>
                <a:spcPct val="120000"/>
              </a:lnSpc>
            </a:pPr>
            <a:r>
              <a:rPr lang="fr-FR" altLang="fr-FR" sz="2000" b="1" dirty="0">
                <a:solidFill>
                  <a:srgbClr val="7FC8E4"/>
                </a:solidFill>
                <a:latin typeface="Arial" panose="020B0604020202020204" pitchFamily="34" charset="0"/>
              </a:rPr>
              <a:t>			</a:t>
            </a:r>
          </a:p>
        </p:txBody>
      </p:sp>
    </p:spTree>
    <p:extLst>
      <p:ext uri="{BB962C8B-B14F-4D97-AF65-F5344CB8AC3E}">
        <p14:creationId xmlns:p14="http://schemas.microsoft.com/office/powerpoint/2010/main" val="40491396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512605"/>
            <a:ext cx="876300" cy="393961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11315700" y="1522864"/>
            <a:ext cx="876300" cy="393961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Image 2"/>
          <p:cNvPicPr>
            <a:picLocks noChangeAspect="1"/>
          </p:cNvPicPr>
          <p:nvPr/>
        </p:nvPicPr>
        <p:blipFill>
          <a:blip r:embed="rId3"/>
          <a:stretch>
            <a:fillRect/>
          </a:stretch>
        </p:blipFill>
        <p:spPr>
          <a:xfrm>
            <a:off x="127305" y="157800"/>
            <a:ext cx="637232" cy="1027374"/>
          </a:xfrm>
          <a:prstGeom prst="rect">
            <a:avLst/>
          </a:prstGeom>
        </p:spPr>
      </p:pic>
      <p:sp>
        <p:nvSpPr>
          <p:cNvPr id="10" name="Rectangle 9"/>
          <p:cNvSpPr/>
          <p:nvPr/>
        </p:nvSpPr>
        <p:spPr>
          <a:xfrm>
            <a:off x="876300" y="459730"/>
            <a:ext cx="7823200" cy="423514"/>
          </a:xfrm>
          <a:prstGeom prst="rect">
            <a:avLst/>
          </a:prstGeom>
        </p:spPr>
        <p:txBody>
          <a:bodyPr wrap="square">
            <a:spAutoFit/>
          </a:bodyPr>
          <a:lstStyle/>
          <a:p>
            <a:pPr>
              <a:lnSpc>
                <a:spcPct val="115000"/>
              </a:lnSpc>
              <a:spcAft>
                <a:spcPts val="0"/>
              </a:spcAft>
            </a:pPr>
            <a:r>
              <a:rPr lang="fr-FR" sz="2000" b="1" dirty="0" smtClean="0">
                <a:latin typeface="HelveticaNeueLTStd-Roman"/>
                <a:ea typeface="Calibri" panose="020F0502020204030204" pitchFamily="34" charset="0"/>
                <a:cs typeface="HelveticaNeueLTStd-Roman"/>
              </a:rPr>
              <a:t>La réforme territoriale française et les enjeux transfrontaliers</a:t>
            </a:r>
            <a:endParaRPr lang="fr-FR"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Rectangle 10"/>
          <p:cNvSpPr/>
          <p:nvPr/>
        </p:nvSpPr>
        <p:spPr>
          <a:xfrm>
            <a:off x="1243584" y="1029099"/>
            <a:ext cx="9396796" cy="2003625"/>
          </a:xfrm>
          <a:prstGeom prst="rect">
            <a:avLst/>
          </a:prstGeom>
        </p:spPr>
        <p:txBody>
          <a:bodyPr wrap="square">
            <a:spAutoFit/>
          </a:bodyPr>
          <a:lstStyle/>
          <a:p>
            <a:pPr>
              <a:lnSpc>
                <a:spcPct val="115000"/>
              </a:lnSpc>
              <a:spcAft>
                <a:spcPts val="0"/>
              </a:spcAft>
            </a:pPr>
            <a:r>
              <a:rPr lang="fr-FR" b="1" dirty="0" smtClean="0">
                <a:solidFill>
                  <a:srgbClr val="00B0F0"/>
                </a:solidFill>
                <a:latin typeface="HelveticaNeueLTStd-Roman"/>
                <a:ea typeface="Calibri" panose="020F0502020204030204" pitchFamily="34" charset="0"/>
                <a:cs typeface="HelveticaNeueLTStd-Roman"/>
              </a:rPr>
              <a:t>LOI MAPTAM</a:t>
            </a:r>
            <a:endParaRPr lang="fr-FR" sz="1100" b="1" dirty="0" smtClean="0">
              <a:solidFill>
                <a:srgbClr val="00B0F0"/>
              </a:solidFill>
              <a:latin typeface="HelveticaNeueLTStd-Roman"/>
              <a:ea typeface="Calibri" panose="020F0502020204030204" pitchFamily="34" charset="0"/>
              <a:cs typeface="HelveticaNeueLTStd-Roman"/>
            </a:endParaRPr>
          </a:p>
          <a:p>
            <a:pPr marL="285750" indent="-285750">
              <a:lnSpc>
                <a:spcPct val="115000"/>
              </a:lnSpc>
              <a:spcAft>
                <a:spcPts val="0"/>
              </a:spcAft>
              <a:buFont typeface="Wingdings" panose="05000000000000000000" pitchFamily="2" charset="2"/>
              <a:buChar char="§"/>
            </a:pPr>
            <a:r>
              <a:rPr lang="fr-FR" sz="1500" b="1" dirty="0" smtClean="0">
                <a:latin typeface="HelveticaNeueLTStd-Roman"/>
                <a:ea typeface="Calibri" panose="020F0502020204030204" pitchFamily="34" charset="0"/>
                <a:cs typeface="HelveticaNeueLTStd-Roman"/>
              </a:rPr>
              <a:t>La Conférence territoriale de l’action publique (CTAP) débat de toute question relative à la coordination des relations transfrontalières avec les collectivités voisines (amendement MOT) </a:t>
            </a:r>
          </a:p>
          <a:p>
            <a:pPr marL="285750" indent="-285750">
              <a:lnSpc>
                <a:spcPct val="115000"/>
              </a:lnSpc>
              <a:spcAft>
                <a:spcPts val="0"/>
              </a:spcAft>
              <a:buFont typeface="Wingdings" panose="05000000000000000000" pitchFamily="2" charset="2"/>
              <a:buChar char="§"/>
            </a:pPr>
            <a:r>
              <a:rPr lang="fr-FR" sz="1500" b="1" dirty="0" smtClean="0">
                <a:latin typeface="HelveticaNeueLTStd-Roman"/>
                <a:ea typeface="Calibri" panose="020F0502020204030204" pitchFamily="34" charset="0"/>
                <a:cs typeface="HelveticaNeueLTStd-Roman"/>
              </a:rPr>
              <a:t>Métropoles : </a:t>
            </a:r>
            <a:r>
              <a:rPr lang="fr-FR" sz="1500" b="1" dirty="0" smtClean="0">
                <a:latin typeface="HelveticaNeueLTStd-Roman"/>
                <a:ea typeface="Calibri" panose="020F0502020204030204" pitchFamily="34" charset="0"/>
                <a:cs typeface="HelveticaNeueLTStd-Roman"/>
              </a:rPr>
              <a:t>Schéma de coopération transfrontalière; association des partenaires non FR au conseil de développement</a:t>
            </a:r>
          </a:p>
          <a:p>
            <a:pPr marL="285750" indent="-285750">
              <a:lnSpc>
                <a:spcPct val="115000"/>
              </a:lnSpc>
              <a:spcAft>
                <a:spcPts val="0"/>
              </a:spcAft>
              <a:buFont typeface="Wingdings" panose="05000000000000000000" pitchFamily="2" charset="2"/>
              <a:buChar char="§"/>
            </a:pPr>
            <a:endParaRPr lang="fr-FR" sz="1500" b="1" dirty="0" smtClean="0">
              <a:latin typeface="HelveticaNeueLTStd-Roman"/>
              <a:ea typeface="Calibri" panose="020F0502020204030204" pitchFamily="34" charset="0"/>
              <a:cs typeface="HelveticaNeueLTStd-Roman"/>
            </a:endParaRPr>
          </a:p>
          <a:p>
            <a:pPr marL="285750" indent="-285750">
              <a:lnSpc>
                <a:spcPct val="115000"/>
              </a:lnSpc>
              <a:spcAft>
                <a:spcPts val="0"/>
              </a:spcAft>
              <a:buFont typeface="Wingdings" panose="05000000000000000000" pitchFamily="2" charset="2"/>
              <a:buChar char="§"/>
            </a:pPr>
            <a:endParaRPr lang="fr-FR" sz="1500" b="1" dirty="0" smtClean="0">
              <a:latin typeface="HelveticaNeueLTStd-Roman"/>
              <a:ea typeface="Calibri" panose="020F0502020204030204" pitchFamily="34" charset="0"/>
              <a:cs typeface="HelveticaNeueLTStd-Roman"/>
            </a:endParaRPr>
          </a:p>
        </p:txBody>
      </p:sp>
      <p:sp>
        <p:nvSpPr>
          <p:cNvPr id="12" name="Rectangle 11"/>
          <p:cNvSpPr/>
          <p:nvPr/>
        </p:nvSpPr>
        <p:spPr>
          <a:xfrm>
            <a:off x="1355347" y="2236353"/>
            <a:ext cx="9312653" cy="3207032"/>
          </a:xfrm>
          <a:prstGeom prst="rect">
            <a:avLst/>
          </a:prstGeom>
        </p:spPr>
        <p:txBody>
          <a:bodyPr wrap="square">
            <a:spAutoFit/>
          </a:bodyPr>
          <a:lstStyle/>
          <a:p>
            <a:pPr>
              <a:lnSpc>
                <a:spcPct val="115000"/>
              </a:lnSpc>
              <a:spcAft>
                <a:spcPts val="0"/>
              </a:spcAft>
            </a:pPr>
            <a:endParaRPr lang="fr-FR" b="1" dirty="0" smtClean="0">
              <a:solidFill>
                <a:srgbClr val="92D050"/>
              </a:solidFill>
              <a:latin typeface="HelveticaNeueLTStd-Roman"/>
              <a:ea typeface="Calibri" panose="020F0502020204030204" pitchFamily="34" charset="0"/>
              <a:cs typeface="HelveticaNeueLTStd-Roman"/>
            </a:endParaRPr>
          </a:p>
          <a:p>
            <a:pPr>
              <a:lnSpc>
                <a:spcPct val="115000"/>
              </a:lnSpc>
              <a:spcAft>
                <a:spcPts val="0"/>
              </a:spcAft>
            </a:pPr>
            <a:endParaRPr lang="fr-FR" b="1" dirty="0">
              <a:solidFill>
                <a:srgbClr val="92D050"/>
              </a:solidFill>
              <a:latin typeface="HelveticaNeueLTStd-Roman"/>
              <a:ea typeface="Calibri" panose="020F0502020204030204" pitchFamily="34" charset="0"/>
              <a:cs typeface="HelveticaNeueLTStd-Roman"/>
            </a:endParaRPr>
          </a:p>
          <a:p>
            <a:pPr>
              <a:lnSpc>
                <a:spcPct val="115000"/>
              </a:lnSpc>
              <a:spcAft>
                <a:spcPts val="0"/>
              </a:spcAft>
            </a:pPr>
            <a:r>
              <a:rPr lang="fr-FR" b="1" dirty="0" smtClean="0">
                <a:solidFill>
                  <a:srgbClr val="92D050"/>
                </a:solidFill>
                <a:latin typeface="HelveticaNeueLTStd-Roman"/>
                <a:ea typeface="Calibri" panose="020F0502020204030204" pitchFamily="34" charset="0"/>
                <a:cs typeface="HelveticaNeueLTStd-Roman"/>
              </a:rPr>
              <a:t>LOI NOTRE</a:t>
            </a:r>
          </a:p>
          <a:p>
            <a:pPr marL="285750" indent="-285750">
              <a:lnSpc>
                <a:spcPct val="115000"/>
              </a:lnSpc>
              <a:spcAft>
                <a:spcPts val="0"/>
              </a:spcAft>
              <a:buFont typeface="Wingdings" panose="05000000000000000000" pitchFamily="2" charset="2"/>
              <a:buChar char="§"/>
            </a:pPr>
            <a:r>
              <a:rPr lang="fr-FR" sz="1500" b="1" dirty="0" smtClean="0">
                <a:latin typeface="HelveticaNeueLTStd-Roman"/>
                <a:ea typeface="Calibri" panose="020F0502020204030204" pitchFamily="34" charset="0"/>
                <a:cs typeface="HelveticaNeueLTStd-Roman"/>
              </a:rPr>
              <a:t>Suppression de la clause générale de compétence pour départements et </a:t>
            </a:r>
            <a:r>
              <a:rPr lang="fr-FR" sz="1500" b="1" dirty="0" smtClean="0">
                <a:latin typeface="HelveticaNeueLTStd-Roman"/>
                <a:ea typeface="Calibri" panose="020F0502020204030204" pitchFamily="34" charset="0"/>
                <a:cs typeface="HelveticaNeueLTStd-Roman"/>
              </a:rPr>
              <a:t>régions ; </a:t>
            </a:r>
            <a:r>
              <a:rPr lang="fr-FR" sz="1500" b="1" dirty="0" smtClean="0">
                <a:latin typeface="HelveticaNeueLTStd-Roman"/>
                <a:ea typeface="Calibri" panose="020F0502020204030204" pitchFamily="34" charset="0"/>
                <a:cs typeface="HelveticaNeueLTStd-Roman"/>
              </a:rPr>
              <a:t>mais ils conservent la possibilité d’agir dans leurs domaines de compétence propre et </a:t>
            </a:r>
            <a:r>
              <a:rPr lang="fr-FR" sz="1500" b="1" dirty="0" smtClean="0">
                <a:latin typeface="HelveticaNeueLTStd-Roman"/>
                <a:ea typeface="Calibri" panose="020F0502020204030204" pitchFamily="34" charset="0"/>
                <a:cs typeface="HelveticaNeueLTStd-Roman"/>
              </a:rPr>
              <a:t>partagée ; </a:t>
            </a:r>
            <a:r>
              <a:rPr lang="fr-FR" sz="1500" b="1" dirty="0" smtClean="0">
                <a:latin typeface="HelveticaNeueLTStd-Roman"/>
                <a:ea typeface="Calibri" panose="020F0502020204030204" pitchFamily="34" charset="0"/>
                <a:cs typeface="HelveticaNeueLTStd-Roman"/>
              </a:rPr>
              <a:t>l’action transfrontalière n’est pas remise en cause</a:t>
            </a:r>
          </a:p>
          <a:p>
            <a:pPr marL="285750" indent="-285750">
              <a:lnSpc>
                <a:spcPct val="115000"/>
              </a:lnSpc>
              <a:spcAft>
                <a:spcPts val="0"/>
              </a:spcAft>
              <a:buFont typeface="Wingdings" panose="05000000000000000000" pitchFamily="2" charset="2"/>
              <a:buChar char="§"/>
            </a:pPr>
            <a:r>
              <a:rPr lang="fr-FR" sz="1500" b="1" dirty="0" smtClean="0">
                <a:latin typeface="HelveticaNeueLTStd-Roman"/>
                <a:ea typeface="Calibri" panose="020F0502020204030204" pitchFamily="34" charset="0"/>
                <a:cs typeface="HelveticaNeueLTStd-Roman"/>
              </a:rPr>
              <a:t>Régions : </a:t>
            </a:r>
            <a:r>
              <a:rPr lang="fr-FR" sz="1500" b="1" dirty="0" smtClean="0">
                <a:latin typeface="HelveticaNeueLTStd-Roman"/>
                <a:ea typeface="Calibri" panose="020F0502020204030204" pitchFamily="34" charset="0"/>
                <a:cs typeface="HelveticaNeueLTStd-Roman"/>
              </a:rPr>
              <a:t>le SRDEII peut contenir un volet transfrontalier élaboré en concertation avec les collectivités limitrophes (amendement MOT</a:t>
            </a:r>
            <a:r>
              <a:rPr lang="fr-FR" sz="1500" b="1" dirty="0" smtClean="0">
                <a:latin typeface="HelveticaNeueLTStd-Roman"/>
                <a:ea typeface="Calibri" panose="020F0502020204030204" pitchFamily="34" charset="0"/>
                <a:cs typeface="HelveticaNeueLTStd-Roman"/>
              </a:rPr>
              <a:t>) ; </a:t>
            </a:r>
            <a:r>
              <a:rPr lang="fr-FR" sz="1500" b="1" dirty="0" smtClean="0">
                <a:latin typeface="HelveticaNeueLTStd-Roman"/>
                <a:ea typeface="Calibri" panose="020F0502020204030204" pitchFamily="34" charset="0"/>
                <a:cs typeface="HelveticaNeueLTStd-Roman"/>
              </a:rPr>
              <a:t>possibilité implicite pour le SRADDET, etc…</a:t>
            </a:r>
          </a:p>
          <a:p>
            <a:pPr marL="285750" indent="-285750">
              <a:lnSpc>
                <a:spcPct val="115000"/>
              </a:lnSpc>
              <a:spcAft>
                <a:spcPts val="0"/>
              </a:spcAft>
              <a:buFont typeface="Wingdings" panose="05000000000000000000" pitchFamily="2" charset="2"/>
              <a:buChar char="§"/>
            </a:pPr>
            <a:r>
              <a:rPr lang="fr-FR" sz="1500" b="1" dirty="0" smtClean="0">
                <a:latin typeface="HelveticaNeueLTStd-Roman"/>
                <a:ea typeface="Calibri" panose="020F0502020204030204" pitchFamily="34" charset="0"/>
                <a:cs typeface="HelveticaNeueLTStd-Roman"/>
              </a:rPr>
              <a:t>Départements : </a:t>
            </a:r>
            <a:r>
              <a:rPr lang="fr-FR" sz="1600" b="1" dirty="0">
                <a:latin typeface="Helvetica" panose="020B0604020202030204" pitchFamily="34" charset="0"/>
              </a:rPr>
              <a:t>schémas départementaux d'amélioration de l'accessibilité des services au </a:t>
            </a:r>
            <a:r>
              <a:rPr lang="fr-FR" sz="1600" b="1" dirty="0" smtClean="0">
                <a:latin typeface="Helvetica" panose="020B0604020202030204" pitchFamily="34" charset="0"/>
              </a:rPr>
              <a:t>public</a:t>
            </a:r>
          </a:p>
          <a:p>
            <a:pPr marL="285750" indent="-285750">
              <a:lnSpc>
                <a:spcPct val="115000"/>
              </a:lnSpc>
              <a:spcAft>
                <a:spcPts val="0"/>
              </a:spcAft>
              <a:buFont typeface="Wingdings" panose="05000000000000000000" pitchFamily="2" charset="2"/>
              <a:buChar char="§"/>
            </a:pPr>
            <a:endParaRPr lang="fr-FR" sz="1500" b="1" dirty="0" smtClean="0">
              <a:latin typeface="HelveticaNeueLTStd-Roman"/>
              <a:ea typeface="Calibri" panose="020F0502020204030204" pitchFamily="34" charset="0"/>
              <a:cs typeface="HelveticaNeueLTStd-Roman"/>
            </a:endParaRPr>
          </a:p>
        </p:txBody>
      </p:sp>
    </p:spTree>
    <p:extLst>
      <p:ext uri="{BB962C8B-B14F-4D97-AF65-F5344CB8AC3E}">
        <p14:creationId xmlns:p14="http://schemas.microsoft.com/office/powerpoint/2010/main" val="3495067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512605"/>
            <a:ext cx="876300" cy="393961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11315700" y="1522864"/>
            <a:ext cx="876300" cy="393961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Image 5"/>
          <p:cNvPicPr>
            <a:picLocks noChangeAspect="1"/>
          </p:cNvPicPr>
          <p:nvPr/>
        </p:nvPicPr>
        <p:blipFill rotWithShape="1">
          <a:blip r:embed="rId3"/>
          <a:srcRect b="25864"/>
          <a:stretch/>
        </p:blipFill>
        <p:spPr>
          <a:xfrm>
            <a:off x="1805104" y="3437113"/>
            <a:ext cx="4207507" cy="952770"/>
          </a:xfrm>
          <a:prstGeom prst="rect">
            <a:avLst/>
          </a:prstGeom>
        </p:spPr>
      </p:pic>
      <p:pic>
        <p:nvPicPr>
          <p:cNvPr id="8" name="Imag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06743" y="521061"/>
            <a:ext cx="4302202" cy="6085534"/>
          </a:xfrm>
          <a:prstGeom prst="rect">
            <a:avLst/>
          </a:prstGeom>
        </p:spPr>
      </p:pic>
      <p:pic>
        <p:nvPicPr>
          <p:cNvPr id="10" name="Image 9"/>
          <p:cNvPicPr>
            <a:picLocks noChangeAspect="1"/>
          </p:cNvPicPr>
          <p:nvPr/>
        </p:nvPicPr>
        <p:blipFill>
          <a:blip r:embed="rId5"/>
          <a:stretch>
            <a:fillRect/>
          </a:stretch>
        </p:blipFill>
        <p:spPr>
          <a:xfrm>
            <a:off x="127305" y="157800"/>
            <a:ext cx="637232" cy="1027374"/>
          </a:xfrm>
          <a:prstGeom prst="rect">
            <a:avLst/>
          </a:prstGeom>
        </p:spPr>
      </p:pic>
      <p:sp>
        <p:nvSpPr>
          <p:cNvPr id="12" name="Rectangle 11"/>
          <p:cNvSpPr/>
          <p:nvPr/>
        </p:nvSpPr>
        <p:spPr>
          <a:xfrm>
            <a:off x="876300" y="521061"/>
            <a:ext cx="7823200" cy="390363"/>
          </a:xfrm>
          <a:prstGeom prst="rect">
            <a:avLst/>
          </a:prstGeom>
        </p:spPr>
        <p:txBody>
          <a:bodyPr wrap="square">
            <a:spAutoFit/>
          </a:bodyPr>
          <a:lstStyle/>
          <a:p>
            <a:pPr>
              <a:lnSpc>
                <a:spcPct val="115000"/>
              </a:lnSpc>
              <a:spcAft>
                <a:spcPts val="0"/>
              </a:spcAft>
            </a:pPr>
            <a:r>
              <a:rPr lang="fr-FR" b="1" dirty="0" smtClean="0">
                <a:latin typeface="HelveticaNeueLTStd-Roman"/>
                <a:ea typeface="Calibri" panose="020F0502020204030204" pitchFamily="34" charset="0"/>
                <a:cs typeface="HelveticaNeueLTStd-Roman"/>
              </a:rPr>
              <a:t>La MOT, des réponses adaptées à chaque niveau</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Image 1"/>
          <p:cNvPicPr>
            <a:picLocks noChangeAspect="1"/>
          </p:cNvPicPr>
          <p:nvPr/>
        </p:nvPicPr>
        <p:blipFill>
          <a:blip r:embed="rId6"/>
          <a:stretch>
            <a:fillRect/>
          </a:stretch>
        </p:blipFill>
        <p:spPr>
          <a:xfrm>
            <a:off x="1495935" y="1824340"/>
            <a:ext cx="4407713" cy="609010"/>
          </a:xfrm>
          <a:prstGeom prst="rect">
            <a:avLst/>
          </a:prstGeom>
        </p:spPr>
      </p:pic>
      <p:sp>
        <p:nvSpPr>
          <p:cNvPr id="15" name="Rectangle 14"/>
          <p:cNvSpPr/>
          <p:nvPr/>
        </p:nvSpPr>
        <p:spPr>
          <a:xfrm>
            <a:off x="971345" y="1256143"/>
            <a:ext cx="6096000" cy="729430"/>
          </a:xfrm>
          <a:prstGeom prst="rect">
            <a:avLst/>
          </a:prstGeom>
        </p:spPr>
        <p:txBody>
          <a:bodyPr>
            <a:spAutoFit/>
          </a:bodyPr>
          <a:lstStyle/>
          <a:p>
            <a:pPr>
              <a:lnSpc>
                <a:spcPct val="115000"/>
              </a:lnSpc>
            </a:pPr>
            <a:r>
              <a:rPr lang="fr-FR" b="1" dirty="0" smtClean="0">
                <a:solidFill>
                  <a:srgbClr val="6D387C"/>
                </a:solidFill>
                <a:latin typeface="HelveticaNeueLTStd-Roman"/>
                <a:ea typeface="Calibri" panose="020F0502020204030204" pitchFamily="34" charset="0"/>
                <a:cs typeface="HelveticaNeueLTStd-Roman"/>
              </a:rPr>
              <a:t>AU NIVEAU LOCAL : </a:t>
            </a:r>
            <a:r>
              <a:rPr lang="fr-FR" b="1" dirty="0">
                <a:solidFill>
                  <a:srgbClr val="6D387C"/>
                </a:solidFill>
                <a:latin typeface="HelveticaNeueLTStd-Roman"/>
                <a:ea typeface="Calibri" panose="020F0502020204030204" pitchFamily="34" charset="0"/>
                <a:cs typeface="HelveticaNeueLTStd-Roman"/>
              </a:rPr>
              <a:t>Un réseau de 70 adhérents</a:t>
            </a:r>
            <a:endParaRPr lang="fr-FR" dirty="0">
              <a:solidFill>
                <a:srgbClr val="6D387C"/>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endParaRPr lang="fr-FR"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Rectangle 15"/>
          <p:cNvSpPr/>
          <p:nvPr/>
        </p:nvSpPr>
        <p:spPr>
          <a:xfrm>
            <a:off x="960606" y="3002465"/>
            <a:ext cx="6096000" cy="729430"/>
          </a:xfrm>
          <a:prstGeom prst="rect">
            <a:avLst/>
          </a:prstGeom>
        </p:spPr>
        <p:txBody>
          <a:bodyPr>
            <a:spAutoFit/>
          </a:bodyPr>
          <a:lstStyle/>
          <a:p>
            <a:pPr>
              <a:lnSpc>
                <a:spcPct val="115000"/>
              </a:lnSpc>
            </a:pPr>
            <a:r>
              <a:rPr lang="fr-FR" b="1" dirty="0" smtClean="0">
                <a:solidFill>
                  <a:srgbClr val="3F997C"/>
                </a:solidFill>
                <a:latin typeface="HelveticaNeueLTStd-Roman"/>
                <a:ea typeface="Calibri" panose="020F0502020204030204" pitchFamily="34" charset="0"/>
                <a:cs typeface="HelveticaNeueLTStd-Roman"/>
              </a:rPr>
              <a:t>AU NIVEAU NATIONAL : </a:t>
            </a:r>
            <a:r>
              <a:rPr lang="fr-FR" b="1" dirty="0">
                <a:solidFill>
                  <a:srgbClr val="3F997C"/>
                </a:solidFill>
                <a:latin typeface="HelveticaNeueLTStd-Roman"/>
                <a:ea typeface="Calibri" panose="020F0502020204030204" pitchFamily="34" charset="0"/>
                <a:cs typeface="HelveticaNeueLTStd-Roman"/>
              </a:rPr>
              <a:t>5 partenaires institutionnels</a:t>
            </a:r>
            <a:endParaRPr lang="fr-FR" dirty="0">
              <a:solidFill>
                <a:srgbClr val="3F997C"/>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endParaRPr lang="fr-FR" dirty="0">
              <a:solidFill>
                <a:srgbClr val="92D05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Rectangle 16"/>
          <p:cNvSpPr/>
          <p:nvPr/>
        </p:nvSpPr>
        <p:spPr>
          <a:xfrm>
            <a:off x="971345" y="4722786"/>
            <a:ext cx="6096000" cy="729430"/>
          </a:xfrm>
          <a:prstGeom prst="rect">
            <a:avLst/>
          </a:prstGeom>
        </p:spPr>
        <p:txBody>
          <a:bodyPr>
            <a:spAutoFit/>
          </a:bodyPr>
          <a:lstStyle/>
          <a:p>
            <a:pPr>
              <a:lnSpc>
                <a:spcPct val="115000"/>
              </a:lnSpc>
              <a:spcAft>
                <a:spcPts val="0"/>
              </a:spcAft>
            </a:pPr>
            <a:r>
              <a:rPr lang="fr-FR" b="1" dirty="0" smtClean="0">
                <a:solidFill>
                  <a:srgbClr val="212F97"/>
                </a:solidFill>
                <a:latin typeface="HelveticaNeueLTStd-Roman"/>
                <a:ea typeface="Calibri" panose="020F0502020204030204" pitchFamily="34" charset="0"/>
                <a:cs typeface="HelveticaNeueLTStd-Roman"/>
              </a:rPr>
              <a:t>AU NIVEAU EUROPEEN : membre de réseaux</a:t>
            </a:r>
          </a:p>
          <a:p>
            <a:pPr>
              <a:lnSpc>
                <a:spcPct val="115000"/>
              </a:lnSpc>
              <a:spcAft>
                <a:spcPts val="0"/>
              </a:spcAft>
            </a:pPr>
            <a:r>
              <a:rPr lang="fr-FR" b="1" dirty="0" smtClean="0">
                <a:solidFill>
                  <a:schemeClr val="accent5">
                    <a:lumMod val="75000"/>
                  </a:schemeClr>
                </a:solidFill>
                <a:latin typeface="HelveticaNeueLTStd-Roman"/>
                <a:ea typeface="Calibri" panose="020F0502020204030204" pitchFamily="34" charset="0"/>
                <a:cs typeface="HelveticaNeueLTStd-Roman"/>
              </a:rPr>
              <a:t> </a:t>
            </a:r>
            <a:endParaRPr lang="fr-FR" sz="1600" dirty="0">
              <a:solidFill>
                <a:schemeClr val="accent5">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26" name="Picture 2" descr="Afficher l'image d'origin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67670" y="5301042"/>
            <a:ext cx="1497473" cy="72774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fficher l'image d'origin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51917" y="5301042"/>
            <a:ext cx="1633903" cy="77877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2"/>
          <p:cNvPicPr>
            <a:picLocks noChangeAspect="1" noChangeArrowheads="1"/>
          </p:cNvPicPr>
          <p:nvPr/>
        </p:nvPicPr>
        <p:blipFill>
          <a:blip r:embed="rId9" cstate="print"/>
          <a:srcRect/>
          <a:stretch>
            <a:fillRect/>
          </a:stretch>
        </p:blipFill>
        <p:spPr bwMode="auto">
          <a:xfrm>
            <a:off x="5325083" y="5265574"/>
            <a:ext cx="962025" cy="641350"/>
          </a:xfrm>
          <a:prstGeom prst="rect">
            <a:avLst/>
          </a:prstGeom>
          <a:noFill/>
          <a:ln w="9525">
            <a:noFill/>
            <a:miter lim="800000"/>
            <a:headEnd/>
            <a:tailEnd/>
          </a:ln>
        </p:spPr>
      </p:pic>
    </p:spTree>
    <p:extLst>
      <p:ext uri="{BB962C8B-B14F-4D97-AF65-F5344CB8AC3E}">
        <p14:creationId xmlns:p14="http://schemas.microsoft.com/office/powerpoint/2010/main" val="37581457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rotWithShape="1">
          <a:blip r:embed="rId3"/>
          <a:srcRect t="3155"/>
          <a:stretch/>
        </p:blipFill>
        <p:spPr>
          <a:xfrm>
            <a:off x="1256602" y="908002"/>
            <a:ext cx="1819036" cy="4159298"/>
          </a:xfrm>
          <a:prstGeom prst="rect">
            <a:avLst/>
          </a:prstGeom>
        </p:spPr>
      </p:pic>
      <p:sp>
        <p:nvSpPr>
          <p:cNvPr id="4" name="Rectangle 3"/>
          <p:cNvSpPr/>
          <p:nvPr/>
        </p:nvSpPr>
        <p:spPr>
          <a:xfrm>
            <a:off x="0" y="1512605"/>
            <a:ext cx="876300" cy="393961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11315700" y="1522864"/>
            <a:ext cx="876300" cy="393961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Image 2"/>
          <p:cNvPicPr>
            <a:picLocks noChangeAspect="1"/>
          </p:cNvPicPr>
          <p:nvPr/>
        </p:nvPicPr>
        <p:blipFill>
          <a:blip r:embed="rId4"/>
          <a:stretch>
            <a:fillRect/>
          </a:stretch>
        </p:blipFill>
        <p:spPr>
          <a:xfrm>
            <a:off x="127305" y="157800"/>
            <a:ext cx="637232" cy="1027374"/>
          </a:xfrm>
          <a:prstGeom prst="rect">
            <a:avLst/>
          </a:prstGeom>
        </p:spPr>
      </p:pic>
      <p:sp>
        <p:nvSpPr>
          <p:cNvPr id="11" name="Rectangle 10"/>
          <p:cNvSpPr/>
          <p:nvPr/>
        </p:nvSpPr>
        <p:spPr>
          <a:xfrm>
            <a:off x="876300" y="388932"/>
            <a:ext cx="7823200" cy="390363"/>
          </a:xfrm>
          <a:prstGeom prst="rect">
            <a:avLst/>
          </a:prstGeom>
        </p:spPr>
        <p:txBody>
          <a:bodyPr wrap="square">
            <a:spAutoFit/>
          </a:bodyPr>
          <a:lstStyle/>
          <a:p>
            <a:pPr>
              <a:lnSpc>
                <a:spcPct val="115000"/>
              </a:lnSpc>
              <a:spcAft>
                <a:spcPts val="0"/>
              </a:spcAft>
            </a:pPr>
            <a:r>
              <a:rPr lang="fr-FR" b="1" dirty="0" smtClean="0">
                <a:latin typeface="HelveticaNeueLTStd-Roman"/>
                <a:ea typeface="Calibri" panose="020F0502020204030204" pitchFamily="34" charset="0"/>
                <a:cs typeface="HelveticaNeueLTStd-Roman"/>
              </a:rPr>
              <a:t>La MOT, des réponses adaptées à chaque niveau</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angle 11"/>
          <p:cNvSpPr/>
          <p:nvPr/>
        </p:nvSpPr>
        <p:spPr>
          <a:xfrm>
            <a:off x="3291538" y="2618479"/>
            <a:ext cx="7693962" cy="1207254"/>
          </a:xfrm>
          <a:prstGeom prst="rect">
            <a:avLst/>
          </a:prstGeom>
        </p:spPr>
        <p:txBody>
          <a:bodyPr wrap="square">
            <a:spAutoFit/>
          </a:bodyPr>
          <a:lstStyle/>
          <a:p>
            <a:pPr>
              <a:lnSpc>
                <a:spcPct val="115000"/>
              </a:lnSpc>
              <a:spcAft>
                <a:spcPts val="0"/>
              </a:spcAft>
            </a:pPr>
            <a:r>
              <a:rPr lang="fr-FR" b="1" dirty="0" smtClean="0">
                <a:solidFill>
                  <a:srgbClr val="3F997C"/>
                </a:solidFill>
                <a:latin typeface="HelveticaNeueLTStd-Roman"/>
                <a:ea typeface="Calibri" panose="020F0502020204030204" pitchFamily="34" charset="0"/>
                <a:cs typeface="HelveticaNeueLTStd-Roman"/>
              </a:rPr>
              <a:t>AU NIVEAU NATIONAL</a:t>
            </a:r>
          </a:p>
          <a:p>
            <a:pPr marL="285750" indent="-285750">
              <a:lnSpc>
                <a:spcPct val="115000"/>
              </a:lnSpc>
              <a:buFont typeface="Wingdings" panose="05000000000000000000" pitchFamily="2" charset="2"/>
              <a:buChar char="§"/>
            </a:pPr>
            <a:r>
              <a:rPr lang="fr-FR" sz="1500" b="1" dirty="0" smtClean="0">
                <a:latin typeface="HelveticaNeueLTStd-Roman"/>
                <a:ea typeface="Calibri" panose="020F0502020204030204" pitchFamily="34" charset="0"/>
                <a:cs typeface="Times New Roman" panose="02020603050405020304" pitchFamily="18" charset="0"/>
              </a:rPr>
              <a:t>Accompagner le </a:t>
            </a:r>
            <a:r>
              <a:rPr lang="fr-FR" sz="1500" b="1" dirty="0">
                <a:latin typeface="HelveticaNeueLTStd-Roman"/>
                <a:ea typeface="Calibri" panose="020F0502020204030204" pitchFamily="34" charset="0"/>
                <a:cs typeface="Times New Roman" panose="02020603050405020304" pitchFamily="18" charset="0"/>
              </a:rPr>
              <a:t>niveau national (</a:t>
            </a:r>
            <a:r>
              <a:rPr lang="fr-FR" sz="1500" b="1" dirty="0" smtClean="0">
                <a:latin typeface="HelveticaNeueLTStd-Roman"/>
                <a:ea typeface="Calibri" panose="020F0502020204030204" pitchFamily="34" charset="0"/>
                <a:cs typeface="Times New Roman" panose="02020603050405020304" pitchFamily="18" charset="0"/>
              </a:rPr>
              <a:t>interministériel, Parlement) </a:t>
            </a:r>
            <a:r>
              <a:rPr lang="fr-FR" sz="1500" b="1" dirty="0">
                <a:latin typeface="HelveticaNeueLTStd-Roman"/>
                <a:ea typeface="Calibri" panose="020F0502020204030204" pitchFamily="34" charset="0"/>
                <a:cs typeface="Times New Roman" panose="02020603050405020304" pitchFamily="18" charset="0"/>
              </a:rPr>
              <a:t>dans la prise en compte des territoires </a:t>
            </a:r>
            <a:r>
              <a:rPr lang="fr-FR" sz="1500" b="1" dirty="0" smtClean="0">
                <a:latin typeface="HelveticaNeueLTStd-Roman"/>
                <a:ea typeface="Calibri" panose="020F0502020204030204" pitchFamily="34" charset="0"/>
                <a:cs typeface="Times New Roman" panose="02020603050405020304" pitchFamily="18" charset="0"/>
              </a:rPr>
              <a:t>transfrontaliers</a:t>
            </a:r>
          </a:p>
          <a:p>
            <a:pPr marL="285750" indent="-285750">
              <a:lnSpc>
                <a:spcPct val="115000"/>
              </a:lnSpc>
              <a:buFont typeface="Wingdings" panose="05000000000000000000" pitchFamily="2" charset="2"/>
              <a:buChar char="§"/>
            </a:pPr>
            <a:r>
              <a:rPr lang="fr-FR" sz="1500" b="1" dirty="0" smtClean="0">
                <a:latin typeface="HelveticaNeueLTStd-Roman"/>
                <a:ea typeface="Calibri" panose="020F0502020204030204" pitchFamily="34" charset="0"/>
                <a:cs typeface="Times New Roman" panose="02020603050405020304" pitchFamily="18" charset="0"/>
              </a:rPr>
              <a:t>Accompagner </a:t>
            </a:r>
            <a:r>
              <a:rPr lang="fr-FR" sz="1500" b="1" dirty="0">
                <a:latin typeface="HelveticaNeueLTStd-Roman"/>
                <a:ea typeface="Calibri" panose="020F0502020204030204" pitchFamily="34" charset="0"/>
                <a:cs typeface="Times New Roman" panose="02020603050405020304" pitchFamily="18" charset="0"/>
              </a:rPr>
              <a:t>sur chaque frontière la coordination des États frontaliers </a:t>
            </a:r>
            <a:endParaRPr lang="fr-FR" sz="1500" dirty="0">
              <a:solidFill>
                <a:srgbClr val="92D05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Rectangle 12"/>
          <p:cNvSpPr/>
          <p:nvPr/>
        </p:nvSpPr>
        <p:spPr>
          <a:xfrm>
            <a:off x="3291538" y="4058501"/>
            <a:ext cx="7924330" cy="2817694"/>
          </a:xfrm>
          <a:prstGeom prst="rect">
            <a:avLst/>
          </a:prstGeom>
        </p:spPr>
        <p:txBody>
          <a:bodyPr wrap="square">
            <a:spAutoFit/>
          </a:bodyPr>
          <a:lstStyle/>
          <a:p>
            <a:pPr>
              <a:lnSpc>
                <a:spcPct val="115000"/>
              </a:lnSpc>
              <a:spcAft>
                <a:spcPts val="0"/>
              </a:spcAft>
            </a:pPr>
            <a:r>
              <a:rPr lang="fr-FR" b="1" dirty="0" smtClean="0">
                <a:solidFill>
                  <a:srgbClr val="212F97"/>
                </a:solidFill>
                <a:latin typeface="HelveticaNeueLTStd-Roman"/>
                <a:ea typeface="Calibri" panose="020F0502020204030204" pitchFamily="34" charset="0"/>
                <a:cs typeface="HelveticaNeueLTStd-Roman"/>
              </a:rPr>
              <a:t>AU NIVEAU EUROPEEN</a:t>
            </a:r>
          </a:p>
          <a:p>
            <a:pPr marL="285750" indent="-285750">
              <a:lnSpc>
                <a:spcPct val="115000"/>
              </a:lnSpc>
              <a:spcAft>
                <a:spcPts val="0"/>
              </a:spcAft>
              <a:buFont typeface="Wingdings" panose="05000000000000000000" pitchFamily="2" charset="2"/>
              <a:buChar char="§"/>
            </a:pPr>
            <a:r>
              <a:rPr lang="fr-FR" sz="1500" b="1" dirty="0" smtClean="0">
                <a:latin typeface="HelveticaNeueLTStd-Roman"/>
                <a:ea typeface="Calibri" panose="020F0502020204030204" pitchFamily="34" charset="0"/>
                <a:cs typeface="Times New Roman" panose="02020603050405020304" pitchFamily="18" charset="0"/>
              </a:rPr>
              <a:t>Mettre en </a:t>
            </a:r>
            <a:r>
              <a:rPr lang="fr-FR" sz="1500" b="1" dirty="0">
                <a:latin typeface="HelveticaNeueLTStd-Roman"/>
                <a:ea typeface="Calibri" panose="020F0502020204030204" pitchFamily="34" charset="0"/>
                <a:cs typeface="Times New Roman" panose="02020603050405020304" pitchFamily="18" charset="0"/>
              </a:rPr>
              <a:t>réseau </a:t>
            </a:r>
            <a:r>
              <a:rPr lang="fr-FR" sz="1500" b="1" dirty="0" smtClean="0">
                <a:latin typeface="HelveticaNeueLTStd-Roman"/>
                <a:ea typeface="Calibri" panose="020F0502020204030204" pitchFamily="34" charset="0"/>
                <a:cs typeface="Times New Roman" panose="02020603050405020304" pitchFamily="18" charset="0"/>
              </a:rPr>
              <a:t>les </a:t>
            </a:r>
            <a:r>
              <a:rPr lang="fr-FR" sz="1500" b="1" dirty="0">
                <a:latin typeface="HelveticaNeueLTStd-Roman"/>
                <a:ea typeface="Calibri" panose="020F0502020204030204" pitchFamily="34" charset="0"/>
                <a:cs typeface="Times New Roman" panose="02020603050405020304" pitchFamily="18" charset="0"/>
              </a:rPr>
              <a:t>territoires transfrontaliers </a:t>
            </a:r>
            <a:endParaRPr lang="fr-FR" sz="1500" b="1" dirty="0" smtClean="0">
              <a:latin typeface="HelveticaNeueLTStd-Roman"/>
              <a:ea typeface="Calibri" panose="020F0502020204030204" pitchFamily="34" charset="0"/>
              <a:cs typeface="Times New Roman" panose="02020603050405020304" pitchFamily="18" charset="0"/>
            </a:endParaRPr>
          </a:p>
          <a:p>
            <a:pPr marL="285750" indent="-285750">
              <a:lnSpc>
                <a:spcPct val="115000"/>
              </a:lnSpc>
              <a:spcAft>
                <a:spcPts val="0"/>
              </a:spcAft>
              <a:buFont typeface="Wingdings" panose="05000000000000000000" pitchFamily="2" charset="2"/>
              <a:buChar char="§"/>
            </a:pPr>
            <a:r>
              <a:rPr lang="fr-FR" sz="1500" b="1" dirty="0" smtClean="0">
                <a:latin typeface="HelveticaNeueLTStd-Roman"/>
                <a:ea typeface="Calibri" panose="020F0502020204030204" pitchFamily="34" charset="0"/>
                <a:cs typeface="Times New Roman" panose="02020603050405020304" pitchFamily="18" charset="0"/>
              </a:rPr>
              <a:t>Permettre une meilleure </a:t>
            </a:r>
            <a:r>
              <a:rPr lang="fr-FR" sz="1500" b="1" dirty="0">
                <a:latin typeface="HelveticaNeueLTStd-Roman"/>
                <a:ea typeface="Calibri" panose="020F0502020204030204" pitchFamily="34" charset="0"/>
                <a:cs typeface="Times New Roman" panose="02020603050405020304" pitchFamily="18" charset="0"/>
              </a:rPr>
              <a:t>reconnaissance de ces territoires spécifiques par les institutions et dans les politiques </a:t>
            </a:r>
            <a:r>
              <a:rPr lang="fr-FR" sz="1500" b="1" dirty="0" smtClean="0">
                <a:latin typeface="HelveticaNeueLTStd-Roman"/>
                <a:ea typeface="Calibri" panose="020F0502020204030204" pitchFamily="34" charset="0"/>
                <a:cs typeface="Times New Roman" panose="02020603050405020304" pitchFamily="18" charset="0"/>
              </a:rPr>
              <a:t>européennes</a:t>
            </a:r>
            <a:endParaRPr lang="fr-FR" sz="1500" b="1" dirty="0">
              <a:latin typeface="HelveticaNeueLTStd-Roman"/>
              <a:ea typeface="Calibri" panose="020F0502020204030204" pitchFamily="34" charset="0"/>
              <a:cs typeface="Times New Roman" panose="02020603050405020304" pitchFamily="18" charset="0"/>
            </a:endParaRPr>
          </a:p>
          <a:p>
            <a:pPr marL="285750" indent="-285750">
              <a:lnSpc>
                <a:spcPct val="115000"/>
              </a:lnSpc>
              <a:spcAft>
                <a:spcPts val="0"/>
              </a:spcAft>
              <a:buFont typeface="Wingdings" panose="05000000000000000000" pitchFamily="2" charset="2"/>
              <a:buChar char="§"/>
            </a:pPr>
            <a:r>
              <a:rPr lang="fr-FR" sz="1500" b="1" dirty="0" smtClean="0">
                <a:latin typeface="HelveticaNeueLTStd-Roman"/>
                <a:ea typeface="Calibri" panose="020F0502020204030204" pitchFamily="34" charset="0"/>
                <a:cs typeface="Times New Roman" panose="02020603050405020304" pitchFamily="18" charset="0"/>
              </a:rPr>
              <a:t>Assister les </a:t>
            </a:r>
            <a:r>
              <a:rPr lang="fr-FR" sz="1500" b="1" dirty="0">
                <a:latin typeface="HelveticaNeueLTStd-Roman"/>
                <a:ea typeface="Calibri" panose="020F0502020204030204" pitchFamily="34" charset="0"/>
                <a:cs typeface="Times New Roman" panose="02020603050405020304" pitchFamily="18" charset="0"/>
              </a:rPr>
              <a:t>institutions européennes dans leurs actions et leurs réflexions sur les questions </a:t>
            </a:r>
            <a:r>
              <a:rPr lang="fr-FR" sz="1500" b="1" dirty="0" smtClean="0">
                <a:latin typeface="HelveticaNeueLTStd-Roman"/>
                <a:ea typeface="Calibri" panose="020F0502020204030204" pitchFamily="34" charset="0"/>
                <a:cs typeface="Times New Roman" panose="02020603050405020304" pitchFamily="18" charset="0"/>
              </a:rPr>
              <a:t>transfrontalières</a:t>
            </a:r>
            <a:endParaRPr lang="fr-FR" sz="1500" b="1" dirty="0">
              <a:latin typeface="HelveticaNeueLTStd-Roman"/>
              <a:ea typeface="Calibri" panose="020F0502020204030204" pitchFamily="34" charset="0"/>
              <a:cs typeface="Times New Roman" panose="02020603050405020304" pitchFamily="18" charset="0"/>
            </a:endParaRPr>
          </a:p>
          <a:p>
            <a:pPr marL="285750" indent="-285750">
              <a:lnSpc>
                <a:spcPct val="115000"/>
              </a:lnSpc>
              <a:spcAft>
                <a:spcPts val="0"/>
              </a:spcAft>
              <a:buFont typeface="Wingdings" panose="05000000000000000000" pitchFamily="2" charset="2"/>
              <a:buChar char="§"/>
            </a:pPr>
            <a:r>
              <a:rPr lang="fr-FR" sz="1500" b="1" dirty="0" smtClean="0">
                <a:latin typeface="HelveticaNeueLTStd-Roman"/>
                <a:ea typeface="Calibri" panose="020F0502020204030204" pitchFamily="34" charset="0"/>
                <a:cs typeface="Times New Roman" panose="02020603050405020304" pitchFamily="18" charset="0"/>
              </a:rPr>
              <a:t>Faciliter </a:t>
            </a:r>
            <a:r>
              <a:rPr lang="fr-FR" sz="1500" b="1" dirty="0">
                <a:latin typeface="HelveticaNeueLTStd-Roman"/>
                <a:ea typeface="Calibri" panose="020F0502020204030204" pitchFamily="34" charset="0"/>
                <a:cs typeface="Times New Roman" panose="02020603050405020304" pitchFamily="18" charset="0"/>
              </a:rPr>
              <a:t>la mise en réseau des </a:t>
            </a:r>
            <a:r>
              <a:rPr lang="fr-FR" sz="1500" b="1" dirty="0" smtClean="0">
                <a:latin typeface="HelveticaNeueLTStd-Roman"/>
                <a:ea typeface="Calibri" panose="020F0502020204030204" pitchFamily="34" charset="0"/>
                <a:cs typeface="Times New Roman" panose="02020603050405020304" pitchFamily="18" charset="0"/>
              </a:rPr>
              <a:t>États </a:t>
            </a:r>
            <a:r>
              <a:rPr lang="fr-FR" sz="1500" b="1" dirty="0">
                <a:latin typeface="HelveticaNeueLTStd-Roman"/>
                <a:ea typeface="Calibri" panose="020F0502020204030204" pitchFamily="34" charset="0"/>
                <a:cs typeface="Times New Roman" panose="02020603050405020304" pitchFamily="18" charset="0"/>
              </a:rPr>
              <a:t>européens sur les enjeux </a:t>
            </a:r>
            <a:r>
              <a:rPr lang="fr-FR" sz="1500" b="1" dirty="0" smtClean="0">
                <a:latin typeface="HelveticaNeueLTStd-Roman"/>
                <a:ea typeface="Calibri" panose="020F0502020204030204" pitchFamily="34" charset="0"/>
                <a:cs typeface="Times New Roman" panose="02020603050405020304" pitchFamily="18" charset="0"/>
              </a:rPr>
              <a:t>transfrontaliers </a:t>
            </a:r>
          </a:p>
          <a:p>
            <a:pPr marL="285750" indent="-285750">
              <a:lnSpc>
                <a:spcPct val="115000"/>
              </a:lnSpc>
              <a:spcAft>
                <a:spcPts val="0"/>
              </a:spcAft>
              <a:buFont typeface="Wingdings" panose="05000000000000000000" pitchFamily="2" charset="2"/>
              <a:buChar char="§"/>
            </a:pPr>
            <a:r>
              <a:rPr lang="fr-FR" sz="1500" b="1" dirty="0" smtClean="0">
                <a:latin typeface="HelveticaNeueLTStd-Roman"/>
                <a:ea typeface="Calibri" panose="020F0502020204030204" pitchFamily="34" charset="0"/>
                <a:cs typeface="Times New Roman" panose="02020603050405020304" pitchFamily="18" charset="0"/>
              </a:rPr>
              <a:t>Aider à la </a:t>
            </a:r>
            <a:r>
              <a:rPr lang="fr-FR" sz="1500" b="1" dirty="0">
                <a:latin typeface="HelveticaNeueLTStd-Roman"/>
                <a:ea typeface="Calibri" panose="020F0502020204030204" pitchFamily="34" charset="0"/>
                <a:cs typeface="Times New Roman" panose="02020603050405020304" pitchFamily="18" charset="0"/>
              </a:rPr>
              <a:t>diffusion des bonnes pratiques à des espaces transfrontaliers aux problématiques similaires à travers l’Europe et ailleurs dans le </a:t>
            </a:r>
            <a:r>
              <a:rPr lang="fr-FR" sz="1500" b="1" dirty="0" smtClean="0">
                <a:latin typeface="HelveticaNeueLTStd-Roman"/>
                <a:ea typeface="Calibri" panose="020F0502020204030204" pitchFamily="34" charset="0"/>
                <a:cs typeface="Times New Roman" panose="02020603050405020304" pitchFamily="18" charset="0"/>
              </a:rPr>
              <a:t>monde</a:t>
            </a:r>
            <a:endParaRPr lang="fr-FR" sz="1500" b="1" dirty="0">
              <a:latin typeface="HelveticaNeueLTStd-Roman"/>
              <a:ea typeface="Calibri" panose="020F0502020204030204" pitchFamily="34" charset="0"/>
              <a:cs typeface="Times New Roman" panose="02020603050405020304" pitchFamily="18" charset="0"/>
            </a:endParaRPr>
          </a:p>
          <a:p>
            <a:pPr>
              <a:lnSpc>
                <a:spcPct val="115000"/>
              </a:lnSpc>
              <a:spcAft>
                <a:spcPts val="0"/>
              </a:spcAft>
            </a:pPr>
            <a:endParaRPr lang="fr-FR" sz="1600" dirty="0">
              <a:solidFill>
                <a:schemeClr val="accent5">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Rectangle 13"/>
          <p:cNvSpPr/>
          <p:nvPr/>
        </p:nvSpPr>
        <p:spPr>
          <a:xfrm>
            <a:off x="3291538" y="908002"/>
            <a:ext cx="7195150" cy="1472711"/>
          </a:xfrm>
          <a:prstGeom prst="rect">
            <a:avLst/>
          </a:prstGeom>
        </p:spPr>
        <p:txBody>
          <a:bodyPr wrap="square">
            <a:spAutoFit/>
          </a:bodyPr>
          <a:lstStyle/>
          <a:p>
            <a:pPr>
              <a:lnSpc>
                <a:spcPct val="115000"/>
              </a:lnSpc>
              <a:spcAft>
                <a:spcPts val="0"/>
              </a:spcAft>
            </a:pPr>
            <a:r>
              <a:rPr lang="fr-FR" b="1" dirty="0" smtClean="0">
                <a:solidFill>
                  <a:srgbClr val="6D387C"/>
                </a:solidFill>
                <a:latin typeface="HelveticaNeueLTStd-Roman"/>
                <a:ea typeface="Calibri" panose="020F0502020204030204" pitchFamily="34" charset="0"/>
                <a:cs typeface="HelveticaNeueLTStd-Roman"/>
              </a:rPr>
              <a:t>AU NIVEAU LOCAL</a:t>
            </a:r>
            <a:endParaRPr lang="fr-FR" sz="1100" b="1" dirty="0" smtClean="0">
              <a:solidFill>
                <a:srgbClr val="6D387C"/>
              </a:solidFill>
              <a:latin typeface="HelveticaNeueLTStd-Roman"/>
              <a:ea typeface="Calibri" panose="020F0502020204030204" pitchFamily="34" charset="0"/>
              <a:cs typeface="HelveticaNeueLTStd-Roman"/>
            </a:endParaRPr>
          </a:p>
          <a:p>
            <a:pPr marL="285750" indent="-285750">
              <a:lnSpc>
                <a:spcPct val="115000"/>
              </a:lnSpc>
              <a:spcAft>
                <a:spcPts val="0"/>
              </a:spcAft>
              <a:buFont typeface="Wingdings" panose="05000000000000000000" pitchFamily="2" charset="2"/>
              <a:buChar char="§"/>
            </a:pPr>
            <a:r>
              <a:rPr lang="fr-FR" sz="1500" b="1" dirty="0" smtClean="0">
                <a:effectLst/>
                <a:latin typeface="HelveticaNeueLTStd-Roman"/>
                <a:ea typeface="Calibri" panose="020F0502020204030204" pitchFamily="34" charset="0"/>
                <a:cs typeface="Times New Roman" panose="02020603050405020304" pitchFamily="18" charset="0"/>
              </a:rPr>
              <a:t>Accompagner les territoir</a:t>
            </a:r>
            <a:r>
              <a:rPr lang="fr-FR" sz="1500" b="1" dirty="0" smtClean="0">
                <a:latin typeface="HelveticaNeueLTStd-Roman"/>
                <a:ea typeface="Calibri" panose="020F0502020204030204" pitchFamily="34" charset="0"/>
                <a:cs typeface="Times New Roman" panose="02020603050405020304" pitchFamily="18" charset="0"/>
              </a:rPr>
              <a:t>es transfrontaliers et les acteurs de la coopération dans des domaines variés</a:t>
            </a:r>
          </a:p>
          <a:p>
            <a:pPr marL="285750" indent="-285750">
              <a:lnSpc>
                <a:spcPct val="115000"/>
              </a:lnSpc>
              <a:spcAft>
                <a:spcPts val="0"/>
              </a:spcAft>
              <a:buFont typeface="Wingdings" panose="05000000000000000000" pitchFamily="2" charset="2"/>
              <a:buChar char="§"/>
            </a:pPr>
            <a:r>
              <a:rPr lang="fr-FR" sz="1500" b="1" dirty="0" smtClean="0">
                <a:effectLst/>
                <a:latin typeface="HelveticaNeueLTStd-Roman"/>
                <a:ea typeface="Calibri" panose="020F0502020204030204" pitchFamily="34" charset="0"/>
                <a:cs typeface="Times New Roman" panose="02020603050405020304" pitchFamily="18" charset="0"/>
              </a:rPr>
              <a:t>Assister les porteurs de projets transfrontaliers</a:t>
            </a:r>
          </a:p>
          <a:p>
            <a:pPr marL="285750" indent="-285750">
              <a:lnSpc>
                <a:spcPct val="115000"/>
              </a:lnSpc>
              <a:spcAft>
                <a:spcPts val="0"/>
              </a:spcAft>
              <a:buFont typeface="Wingdings" panose="05000000000000000000" pitchFamily="2" charset="2"/>
              <a:buChar char="§"/>
            </a:pPr>
            <a:r>
              <a:rPr lang="fr-FR" sz="1500" b="1" dirty="0" smtClean="0">
                <a:latin typeface="HelveticaNeueLTStd-Roman"/>
                <a:ea typeface="Calibri" panose="020F0502020204030204" pitchFamily="34" charset="0"/>
                <a:cs typeface="Times New Roman" panose="02020603050405020304" pitchFamily="18" charset="0"/>
              </a:rPr>
              <a:t>Réaliser des études (diagnostic, expertise juridique, etc.)</a:t>
            </a:r>
            <a:endParaRPr lang="fr-FR" sz="15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313105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512605"/>
            <a:ext cx="876300" cy="393961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11315700" y="1522864"/>
            <a:ext cx="876300" cy="393961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9" name="Image 18"/>
          <p:cNvPicPr>
            <a:picLocks noChangeAspect="1"/>
          </p:cNvPicPr>
          <p:nvPr/>
        </p:nvPicPr>
        <p:blipFill rotWithShape="1">
          <a:blip r:embed="rId3">
            <a:extLst>
              <a:ext uri="{BEBA8EAE-BF5A-486C-A8C5-ECC9F3942E4B}">
                <a14:imgProps xmlns:a14="http://schemas.microsoft.com/office/drawing/2010/main">
                  <a14:imgLayer r:embed="rId4">
                    <a14:imgEffect>
                      <a14:saturation sat="200000"/>
                    </a14:imgEffect>
                  </a14:imgLayer>
                </a14:imgProps>
              </a:ext>
            </a:extLst>
          </a:blip>
          <a:srcRect t="3155"/>
          <a:stretch/>
        </p:blipFill>
        <p:spPr>
          <a:xfrm>
            <a:off x="1499338" y="1088548"/>
            <a:ext cx="2229188" cy="4524852"/>
          </a:xfrm>
          <a:prstGeom prst="rect">
            <a:avLst/>
          </a:prstGeom>
        </p:spPr>
      </p:pic>
      <p:sp>
        <p:nvSpPr>
          <p:cNvPr id="20" name="Rectangle 19"/>
          <p:cNvSpPr/>
          <p:nvPr/>
        </p:nvSpPr>
        <p:spPr>
          <a:xfrm>
            <a:off x="3979901" y="976772"/>
            <a:ext cx="7823200" cy="1720471"/>
          </a:xfrm>
          <a:prstGeom prst="rect">
            <a:avLst/>
          </a:prstGeom>
        </p:spPr>
        <p:txBody>
          <a:bodyPr wrap="square">
            <a:spAutoFit/>
          </a:bodyPr>
          <a:lstStyle/>
          <a:p>
            <a:pPr>
              <a:lnSpc>
                <a:spcPct val="115000"/>
              </a:lnSpc>
              <a:spcAft>
                <a:spcPts val="0"/>
              </a:spcAft>
            </a:pPr>
            <a:r>
              <a:rPr lang="fr-FR" b="1" dirty="0" smtClean="0">
                <a:solidFill>
                  <a:srgbClr val="6D387C"/>
                </a:solidFill>
                <a:latin typeface="HelveticaNeueLTStd-Roman"/>
                <a:ea typeface="Calibri" panose="020F0502020204030204" pitchFamily="34" charset="0"/>
                <a:cs typeface="HelveticaNeueLTStd-Roman"/>
              </a:rPr>
              <a:t>AU NIVEAU LOCAL</a:t>
            </a:r>
          </a:p>
          <a:p>
            <a:pPr>
              <a:lnSpc>
                <a:spcPct val="115000"/>
              </a:lnSpc>
              <a:spcAft>
                <a:spcPts val="0"/>
              </a:spcAft>
            </a:pPr>
            <a:endParaRPr lang="fr-FR" sz="700" b="1" dirty="0" smtClean="0">
              <a:solidFill>
                <a:srgbClr val="00B0F0"/>
              </a:solidFill>
              <a:latin typeface="HelveticaNeueLTStd-Roman"/>
              <a:ea typeface="Calibri" panose="020F0502020204030204" pitchFamily="34" charset="0"/>
              <a:cs typeface="HelveticaNeueLTStd-Roman"/>
            </a:endParaRPr>
          </a:p>
          <a:p>
            <a:pPr marL="285750" indent="-285750">
              <a:lnSpc>
                <a:spcPct val="115000"/>
              </a:lnSpc>
              <a:spcAft>
                <a:spcPts val="0"/>
              </a:spcAft>
              <a:buFont typeface="Wingdings" panose="05000000000000000000" pitchFamily="2" charset="2"/>
              <a:buChar char="§"/>
            </a:pPr>
            <a:r>
              <a:rPr lang="fr-FR" sz="1600" b="1" dirty="0" smtClean="0">
                <a:effectLst/>
                <a:latin typeface="HelveticaNeueLTStd-Roman"/>
                <a:ea typeface="Calibri" panose="020F0502020204030204" pitchFamily="34" charset="0"/>
                <a:cs typeface="Times New Roman" panose="02020603050405020304" pitchFamily="18" charset="0"/>
              </a:rPr>
              <a:t>Appui à la création de l’hôpital transfrontalier de Cerdagne (FR/ES)</a:t>
            </a:r>
          </a:p>
          <a:p>
            <a:pPr marL="285750" indent="-285750">
              <a:lnSpc>
                <a:spcPct val="115000"/>
              </a:lnSpc>
              <a:spcAft>
                <a:spcPts val="0"/>
              </a:spcAft>
              <a:buFont typeface="Wingdings" panose="05000000000000000000" pitchFamily="2" charset="2"/>
              <a:buChar char="§"/>
            </a:pPr>
            <a:r>
              <a:rPr lang="fr-FR" sz="1600" b="1" dirty="0" smtClean="0">
                <a:latin typeface="HelveticaNeueLTStd-Roman"/>
                <a:ea typeface="Calibri" panose="020F0502020204030204" pitchFamily="34" charset="0"/>
                <a:cs typeface="Times New Roman" panose="02020603050405020304" pitchFamily="18" charset="0"/>
              </a:rPr>
              <a:t>Appui à la création du GECT </a:t>
            </a:r>
            <a:r>
              <a:rPr lang="fr-FR" sz="1600" b="1" dirty="0" err="1" smtClean="0">
                <a:latin typeface="HelveticaNeueLTStd-Roman"/>
                <a:ea typeface="Calibri" panose="020F0502020204030204" pitchFamily="34" charset="0"/>
                <a:cs typeface="Times New Roman" panose="02020603050405020304" pitchFamily="18" charset="0"/>
              </a:rPr>
              <a:t>Eurodistrict</a:t>
            </a:r>
            <a:r>
              <a:rPr lang="fr-FR" sz="1600" b="1" dirty="0" smtClean="0">
                <a:latin typeface="HelveticaNeueLTStd-Roman"/>
                <a:ea typeface="Calibri" panose="020F0502020204030204" pitchFamily="34" charset="0"/>
                <a:cs typeface="Times New Roman" panose="02020603050405020304" pitchFamily="18" charset="0"/>
              </a:rPr>
              <a:t> Saar Moselle (FR/DE)</a:t>
            </a:r>
          </a:p>
          <a:p>
            <a:pPr marL="285750" indent="-285750">
              <a:lnSpc>
                <a:spcPct val="115000"/>
              </a:lnSpc>
              <a:spcAft>
                <a:spcPts val="0"/>
              </a:spcAft>
              <a:buFont typeface="Wingdings" panose="05000000000000000000" pitchFamily="2" charset="2"/>
              <a:buChar char="§"/>
            </a:pPr>
            <a:r>
              <a:rPr lang="fr-FR" sz="1600" b="1" dirty="0" smtClean="0">
                <a:latin typeface="HelveticaNeueLTStd-Roman"/>
                <a:ea typeface="Calibri" panose="020F0502020204030204" pitchFamily="34" charset="0"/>
                <a:cs typeface="Times New Roman" panose="02020603050405020304" pitchFamily="18" charset="0"/>
              </a:rPr>
              <a:t>Stratégie transfrontalière de l’Arc Jurassien (FR/CH)</a:t>
            </a:r>
          </a:p>
          <a:p>
            <a:pPr marL="285750" indent="-285750">
              <a:lnSpc>
                <a:spcPct val="115000"/>
              </a:lnSpc>
              <a:spcAft>
                <a:spcPts val="0"/>
              </a:spcAft>
              <a:buFont typeface="Wingdings" panose="05000000000000000000" pitchFamily="2" charset="2"/>
              <a:buChar char="§"/>
            </a:pPr>
            <a:r>
              <a:rPr lang="fr-FR" sz="1600" b="1" dirty="0" smtClean="0">
                <a:effectLst/>
                <a:latin typeface="HelveticaNeueLTStd-Roman"/>
                <a:ea typeface="Calibri" panose="020F0502020204030204" pitchFamily="34" charset="0"/>
                <a:cs typeface="Times New Roman" panose="02020603050405020304" pitchFamily="18" charset="0"/>
              </a:rPr>
              <a:t>Gestion et exploitation d’un bac fluvial Guyane (FR) - Suriname</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Rectangle 20"/>
          <p:cNvSpPr/>
          <p:nvPr/>
        </p:nvSpPr>
        <p:spPr>
          <a:xfrm>
            <a:off x="3979901" y="2868374"/>
            <a:ext cx="7335799" cy="1720471"/>
          </a:xfrm>
          <a:prstGeom prst="rect">
            <a:avLst/>
          </a:prstGeom>
        </p:spPr>
        <p:txBody>
          <a:bodyPr wrap="square">
            <a:spAutoFit/>
          </a:bodyPr>
          <a:lstStyle/>
          <a:p>
            <a:pPr>
              <a:lnSpc>
                <a:spcPct val="115000"/>
              </a:lnSpc>
              <a:spcAft>
                <a:spcPts val="0"/>
              </a:spcAft>
            </a:pPr>
            <a:r>
              <a:rPr lang="fr-FR" b="1" dirty="0" smtClean="0">
                <a:solidFill>
                  <a:srgbClr val="3F997C"/>
                </a:solidFill>
                <a:latin typeface="HelveticaNeueLTStd-Roman"/>
                <a:ea typeface="Calibri" panose="020F0502020204030204" pitchFamily="34" charset="0"/>
                <a:cs typeface="HelveticaNeueLTStd-Roman"/>
              </a:rPr>
              <a:t>AU NIVEAU NATIONAL</a:t>
            </a:r>
          </a:p>
          <a:p>
            <a:pPr>
              <a:lnSpc>
                <a:spcPct val="115000"/>
              </a:lnSpc>
              <a:spcAft>
                <a:spcPts val="0"/>
              </a:spcAft>
            </a:pPr>
            <a:endParaRPr lang="fr-FR" sz="700" b="1" dirty="0" smtClean="0">
              <a:solidFill>
                <a:srgbClr val="92D050"/>
              </a:solidFill>
              <a:latin typeface="HelveticaNeueLTStd-Roman"/>
              <a:ea typeface="Calibri" panose="020F0502020204030204" pitchFamily="34" charset="0"/>
              <a:cs typeface="HelveticaNeueLTStd-Roman"/>
            </a:endParaRPr>
          </a:p>
          <a:p>
            <a:pPr marL="285750" indent="-285750">
              <a:lnSpc>
                <a:spcPct val="115000"/>
              </a:lnSpc>
              <a:spcAft>
                <a:spcPts val="0"/>
              </a:spcAft>
              <a:buFont typeface="Wingdings" panose="05000000000000000000" pitchFamily="2" charset="2"/>
              <a:buChar char="§"/>
            </a:pPr>
            <a:r>
              <a:rPr lang="fr-FR" sz="1600" b="1" dirty="0" smtClean="0">
                <a:latin typeface="HelveticaNeueLTStd-Roman"/>
                <a:ea typeface="Calibri" panose="020F0502020204030204" pitchFamily="34" charset="0"/>
                <a:cs typeface="Times New Roman" panose="02020603050405020304" pitchFamily="18" charset="0"/>
              </a:rPr>
              <a:t>Analyse des obstacles à la coopération entre la France et la Belgique</a:t>
            </a:r>
          </a:p>
          <a:p>
            <a:pPr marL="285750" indent="-285750">
              <a:lnSpc>
                <a:spcPct val="115000"/>
              </a:lnSpc>
              <a:spcAft>
                <a:spcPts val="0"/>
              </a:spcAft>
              <a:buFont typeface="Wingdings" panose="05000000000000000000" pitchFamily="2" charset="2"/>
              <a:buChar char="§"/>
            </a:pPr>
            <a:r>
              <a:rPr lang="fr-FR" sz="1600" b="1" dirty="0" smtClean="0">
                <a:latin typeface="HelveticaNeueLTStd-Roman"/>
                <a:ea typeface="Calibri" panose="020F0502020204030204" pitchFamily="34" charset="0"/>
                <a:cs typeface="Times New Roman" panose="02020603050405020304" pitchFamily="18" charset="0"/>
              </a:rPr>
              <a:t>Formation des préfets aux questions transfrontalières</a:t>
            </a:r>
          </a:p>
          <a:p>
            <a:pPr marL="285750" indent="-285750">
              <a:lnSpc>
                <a:spcPct val="115000"/>
              </a:lnSpc>
              <a:spcAft>
                <a:spcPts val="0"/>
              </a:spcAft>
              <a:buFont typeface="Wingdings" panose="05000000000000000000" pitchFamily="2" charset="2"/>
              <a:buChar char="§"/>
            </a:pPr>
            <a:r>
              <a:rPr lang="fr-FR" sz="1600" b="1" dirty="0" smtClean="0">
                <a:latin typeface="HelveticaNeueLTStd-Roman"/>
                <a:ea typeface="Calibri" panose="020F0502020204030204" pitchFamily="34" charset="0"/>
                <a:cs typeface="Times New Roman" panose="02020603050405020304" pitchFamily="18" charset="0"/>
              </a:rPr>
              <a:t>Accompagnement des parlementaires français pour une meilleure prise en compte du transfrontalier dans les politiques publiques</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2" name="Rectangle 21"/>
          <p:cNvSpPr/>
          <p:nvPr/>
        </p:nvSpPr>
        <p:spPr>
          <a:xfrm>
            <a:off x="3898276" y="4652345"/>
            <a:ext cx="8077824" cy="1950534"/>
          </a:xfrm>
          <a:prstGeom prst="rect">
            <a:avLst/>
          </a:prstGeom>
        </p:spPr>
        <p:txBody>
          <a:bodyPr wrap="square">
            <a:spAutoFit/>
          </a:bodyPr>
          <a:lstStyle/>
          <a:p>
            <a:pPr>
              <a:lnSpc>
                <a:spcPct val="115000"/>
              </a:lnSpc>
              <a:spcAft>
                <a:spcPts val="0"/>
              </a:spcAft>
            </a:pPr>
            <a:r>
              <a:rPr lang="fr-FR" b="1" dirty="0" smtClean="0">
                <a:solidFill>
                  <a:srgbClr val="212F97"/>
                </a:solidFill>
                <a:latin typeface="HelveticaNeueLTStd-Roman"/>
                <a:ea typeface="Calibri" panose="020F0502020204030204" pitchFamily="34" charset="0"/>
                <a:cs typeface="HelveticaNeueLTStd-Roman"/>
              </a:rPr>
              <a:t>AU NIVEAU EUROPEEN</a:t>
            </a:r>
          </a:p>
          <a:p>
            <a:pPr>
              <a:lnSpc>
                <a:spcPct val="115000"/>
              </a:lnSpc>
              <a:spcAft>
                <a:spcPts val="0"/>
              </a:spcAft>
            </a:pPr>
            <a:endParaRPr lang="fr-FR" sz="700" b="1" dirty="0" smtClean="0">
              <a:solidFill>
                <a:schemeClr val="accent5">
                  <a:lumMod val="75000"/>
                </a:schemeClr>
              </a:solidFill>
              <a:latin typeface="HelveticaNeueLTStd-Roman"/>
              <a:ea typeface="Calibri" panose="020F0502020204030204" pitchFamily="34" charset="0"/>
              <a:cs typeface="HelveticaNeueLTStd-Roman"/>
            </a:endParaRPr>
          </a:p>
          <a:p>
            <a:pPr marL="285750" indent="-285750">
              <a:lnSpc>
                <a:spcPct val="115000"/>
              </a:lnSpc>
              <a:spcAft>
                <a:spcPts val="0"/>
              </a:spcAft>
              <a:buFont typeface="Wingdings" panose="05000000000000000000" pitchFamily="2" charset="2"/>
              <a:buChar char="§"/>
            </a:pPr>
            <a:r>
              <a:rPr lang="fr-FR" sz="1600" b="1" dirty="0" smtClean="0">
                <a:latin typeface="HelveticaNeueLTStd-Roman"/>
                <a:ea typeface="Calibri" panose="020F0502020204030204" pitchFamily="34" charset="0"/>
                <a:cs typeface="Times New Roman" panose="02020603050405020304" pitchFamily="18" charset="0"/>
              </a:rPr>
              <a:t>Projet URBACT « EGTC » sur la gouvernance des agglomérations transfrontalières</a:t>
            </a:r>
          </a:p>
          <a:p>
            <a:pPr marL="285750" indent="-285750">
              <a:lnSpc>
                <a:spcPct val="115000"/>
              </a:lnSpc>
              <a:buFont typeface="Wingdings" panose="05000000000000000000" pitchFamily="2" charset="2"/>
              <a:buChar char="§"/>
            </a:pPr>
            <a:r>
              <a:rPr lang="fr-FR" sz="1600" b="1" dirty="0" smtClean="0">
                <a:latin typeface="HelveticaNeueLTStd-Roman"/>
                <a:ea typeface="Calibri" panose="020F0502020204030204" pitchFamily="34" charset="0"/>
                <a:cs typeface="Times New Roman" panose="02020603050405020304" pitchFamily="18" charset="0"/>
              </a:rPr>
              <a:t>Comité </a:t>
            </a:r>
            <a:r>
              <a:rPr lang="fr-FR" sz="1600" b="1" dirty="0">
                <a:latin typeface="HelveticaNeueLTStd-Roman"/>
                <a:ea typeface="Calibri" panose="020F0502020204030204" pitchFamily="34" charset="0"/>
                <a:cs typeface="Times New Roman" panose="02020603050405020304" pitchFamily="18" charset="0"/>
              </a:rPr>
              <a:t>stratégique transfrontalier sur l’observation </a:t>
            </a:r>
            <a:r>
              <a:rPr lang="fr-FR" sz="1600" b="1" dirty="0" smtClean="0">
                <a:latin typeface="HelveticaNeueLTStd-Roman"/>
                <a:ea typeface="Calibri" panose="020F0502020204030204" pitchFamily="34" charset="0"/>
                <a:cs typeface="Times New Roman" panose="02020603050405020304" pitchFamily="18" charset="0"/>
              </a:rPr>
              <a:t>statistique</a:t>
            </a:r>
          </a:p>
          <a:p>
            <a:pPr marL="285750" indent="-285750">
              <a:lnSpc>
                <a:spcPct val="115000"/>
              </a:lnSpc>
              <a:buFont typeface="Wingdings" panose="05000000000000000000" pitchFamily="2" charset="2"/>
              <a:buChar char="§"/>
            </a:pPr>
            <a:r>
              <a:rPr lang="fr-FR" sz="1600" b="1" dirty="0" smtClean="0">
                <a:latin typeface="HelveticaNeueLTStd-Roman"/>
                <a:ea typeface="Calibri" panose="020F0502020204030204" pitchFamily="34" charset="0"/>
                <a:cs typeface="Times New Roman" panose="02020603050405020304" pitchFamily="18" charset="0"/>
              </a:rPr>
              <a:t>Plateforme des structures nationales d’appui à la coopération transfrontalière</a:t>
            </a:r>
            <a:endParaRPr lang="fr-FR" sz="1600" b="1" dirty="0">
              <a:latin typeface="HelveticaNeueLTStd-Roman"/>
              <a:ea typeface="Calibri" panose="020F0502020204030204" pitchFamily="34" charset="0"/>
              <a:cs typeface="Times New Roman" panose="02020603050405020304" pitchFamily="18" charset="0"/>
            </a:endParaRPr>
          </a:p>
          <a:p>
            <a:pPr>
              <a:lnSpc>
                <a:spcPct val="115000"/>
              </a:lnSpc>
              <a:spcAft>
                <a:spcPts val="0"/>
              </a:spcAft>
            </a:pPr>
            <a:endParaRPr lang="fr-FR" sz="1600" dirty="0">
              <a:solidFill>
                <a:schemeClr val="accent5">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6" name="Image 25"/>
          <p:cNvPicPr>
            <a:picLocks noChangeAspect="1"/>
          </p:cNvPicPr>
          <p:nvPr/>
        </p:nvPicPr>
        <p:blipFill>
          <a:blip r:embed="rId5"/>
          <a:stretch>
            <a:fillRect/>
          </a:stretch>
        </p:blipFill>
        <p:spPr>
          <a:xfrm>
            <a:off x="127305" y="157800"/>
            <a:ext cx="637232" cy="1027374"/>
          </a:xfrm>
          <a:prstGeom prst="rect">
            <a:avLst/>
          </a:prstGeom>
        </p:spPr>
      </p:pic>
      <p:sp>
        <p:nvSpPr>
          <p:cNvPr id="27" name="Rectangle 26"/>
          <p:cNvSpPr/>
          <p:nvPr/>
        </p:nvSpPr>
        <p:spPr>
          <a:xfrm>
            <a:off x="876300" y="489758"/>
            <a:ext cx="7823200" cy="423514"/>
          </a:xfrm>
          <a:prstGeom prst="rect">
            <a:avLst/>
          </a:prstGeom>
        </p:spPr>
        <p:txBody>
          <a:bodyPr wrap="square">
            <a:spAutoFit/>
          </a:bodyPr>
          <a:lstStyle/>
          <a:p>
            <a:pPr>
              <a:lnSpc>
                <a:spcPct val="115000"/>
              </a:lnSpc>
              <a:spcAft>
                <a:spcPts val="0"/>
              </a:spcAft>
            </a:pPr>
            <a:r>
              <a:rPr lang="fr-FR" sz="2000" b="1" dirty="0" smtClean="0">
                <a:latin typeface="HelveticaNeueLTStd-Roman"/>
                <a:ea typeface="Calibri" panose="020F0502020204030204" pitchFamily="34" charset="0"/>
                <a:cs typeface="HelveticaNeueLTStd-Roman"/>
              </a:rPr>
              <a:t>Quelques projets réalisés par la MOT</a:t>
            </a:r>
            <a:endParaRPr lang="fr-FR"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807451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512605"/>
            <a:ext cx="876300" cy="393961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11315700" y="1522864"/>
            <a:ext cx="876300" cy="393961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Image 5"/>
          <p:cNvPicPr>
            <a:picLocks noChangeAspect="1"/>
          </p:cNvPicPr>
          <p:nvPr/>
        </p:nvPicPr>
        <p:blipFill>
          <a:blip r:embed="rId3"/>
          <a:stretch>
            <a:fillRect/>
          </a:stretch>
        </p:blipFill>
        <p:spPr>
          <a:xfrm>
            <a:off x="1382067" y="588580"/>
            <a:ext cx="1289695" cy="2079304"/>
          </a:xfrm>
          <a:prstGeom prst="rect">
            <a:avLst/>
          </a:prstGeom>
        </p:spPr>
      </p:pic>
      <p:sp>
        <p:nvSpPr>
          <p:cNvPr id="8" name="Rectangle 1"/>
          <p:cNvSpPr>
            <a:spLocks noChangeArrowheads="1"/>
          </p:cNvSpPr>
          <p:nvPr/>
        </p:nvSpPr>
        <p:spPr bwMode="auto">
          <a:xfrm>
            <a:off x="3005933" y="3594269"/>
            <a:ext cx="4249736" cy="2246769"/>
          </a:xfrm>
          <a:prstGeom prst="rect">
            <a:avLst/>
          </a:prstGeom>
          <a:noFill/>
          <a:ln w="9525">
            <a:noFill/>
            <a:miter lim="800000"/>
            <a:headEnd/>
            <a:tailEnd/>
          </a:ln>
        </p:spPr>
        <p:txBody>
          <a:bodyPr wrap="square" lIns="0">
            <a:spAutoFit/>
          </a:bodyPr>
          <a:lstStyle/>
          <a:p>
            <a:r>
              <a:rPr lang="ca-ES" sz="2000" b="1" dirty="0" smtClean="0">
                <a:solidFill>
                  <a:srgbClr val="009EE0"/>
                </a:solidFill>
                <a:latin typeface="Arial" pitchFamily="34" charset="0"/>
                <a:cs typeface="Arial" pitchFamily="34" charset="0"/>
              </a:rPr>
              <a:t>Plus d’informations : </a:t>
            </a:r>
            <a:endParaRPr lang="ca-ES" sz="2000" b="1" dirty="0">
              <a:solidFill>
                <a:srgbClr val="009EE0"/>
              </a:solidFill>
              <a:latin typeface="Arial" pitchFamily="34" charset="0"/>
              <a:cs typeface="Arial" pitchFamily="34" charset="0"/>
            </a:endParaRPr>
          </a:p>
          <a:p>
            <a:r>
              <a:rPr lang="ca-ES" sz="2000" b="1" dirty="0" smtClean="0">
                <a:latin typeface="Arial" pitchFamily="34" charset="0"/>
                <a:cs typeface="Arial" pitchFamily="34" charset="0"/>
                <a:hlinkClick r:id="rId4"/>
              </a:rPr>
              <a:t>www.espaces-transfrontaliers.eu</a:t>
            </a:r>
            <a:endParaRPr lang="ca-ES" sz="2000" b="1" dirty="0" smtClean="0">
              <a:latin typeface="Arial" pitchFamily="34" charset="0"/>
              <a:cs typeface="Arial" pitchFamily="34" charset="0"/>
            </a:endParaRPr>
          </a:p>
          <a:p>
            <a:endParaRPr lang="ca-ES" sz="2000" b="1" dirty="0">
              <a:latin typeface="Arial" pitchFamily="34" charset="0"/>
              <a:cs typeface="Arial" pitchFamily="34" charset="0"/>
            </a:endParaRPr>
          </a:p>
          <a:p>
            <a:endParaRPr lang="ca-ES" sz="2000" b="1" dirty="0" smtClean="0">
              <a:latin typeface="Arial" pitchFamily="34" charset="0"/>
              <a:cs typeface="Arial" pitchFamily="34" charset="0"/>
            </a:endParaRPr>
          </a:p>
          <a:p>
            <a:r>
              <a:rPr lang="ca-ES" sz="2000" b="1" dirty="0" smtClean="0">
                <a:solidFill>
                  <a:srgbClr val="009EE0"/>
                </a:solidFill>
                <a:latin typeface="Arial" pitchFamily="34" charset="0"/>
                <a:cs typeface="Arial" pitchFamily="34" charset="0"/>
              </a:rPr>
              <a:t>Contact :</a:t>
            </a:r>
            <a:endParaRPr lang="ca-ES" sz="2000" b="1" dirty="0" smtClean="0">
              <a:latin typeface="Arial" pitchFamily="34" charset="0"/>
              <a:cs typeface="Arial" pitchFamily="34" charset="0"/>
            </a:endParaRPr>
          </a:p>
          <a:p>
            <a:r>
              <a:rPr lang="ca-ES" sz="2000" b="1" dirty="0" smtClean="0">
                <a:latin typeface="Arial" pitchFamily="34" charset="0"/>
                <a:cs typeface="Arial" pitchFamily="34" charset="0"/>
              </a:rPr>
              <a:t>jean.peyrony@mot.asso.fr</a:t>
            </a:r>
            <a:r>
              <a:rPr lang="ca-ES" sz="2000" dirty="0" smtClean="0">
                <a:latin typeface="Arial" pitchFamily="34" charset="0"/>
                <a:cs typeface="Arial" pitchFamily="34" charset="0"/>
              </a:rPr>
              <a:t> </a:t>
            </a:r>
            <a:endParaRPr lang="ca-ES" sz="2000" dirty="0">
              <a:latin typeface="Arial" pitchFamily="34" charset="0"/>
              <a:cs typeface="Arial" pitchFamily="34" charset="0"/>
            </a:endParaRPr>
          </a:p>
          <a:p>
            <a:endParaRPr lang="ca-ES" sz="2000" b="1" dirty="0">
              <a:solidFill>
                <a:srgbClr val="00B0F0"/>
              </a:solidFill>
              <a:latin typeface="Arial" pitchFamily="34" charset="0"/>
              <a:cs typeface="Arial" pitchFamily="34" charset="0"/>
            </a:endParaRPr>
          </a:p>
        </p:txBody>
      </p:sp>
      <p:sp>
        <p:nvSpPr>
          <p:cNvPr id="12" name="ZoneTexte 7"/>
          <p:cNvSpPr txBox="1">
            <a:spLocks noChangeArrowheads="1"/>
          </p:cNvSpPr>
          <p:nvPr/>
        </p:nvSpPr>
        <p:spPr bwMode="auto">
          <a:xfrm>
            <a:off x="2889381" y="1467555"/>
            <a:ext cx="7458868" cy="1200329"/>
          </a:xfrm>
          <a:prstGeom prst="rect">
            <a:avLst/>
          </a:prstGeom>
          <a:noFill/>
          <a:ln w="9525">
            <a:noFill/>
            <a:miter lim="800000"/>
            <a:headEnd/>
            <a:tailEnd/>
          </a:ln>
        </p:spPr>
        <p:txBody>
          <a:bodyPr wrap="square">
            <a:spAutoFit/>
          </a:bodyPr>
          <a:lstStyle/>
          <a:p>
            <a:r>
              <a:rPr lang="en-US" sz="3600" b="1" dirty="0" smtClean="0">
                <a:solidFill>
                  <a:srgbClr val="009EE0"/>
                </a:solidFill>
                <a:latin typeface="Helvetica" pitchFamily="34" charset="0"/>
              </a:rPr>
              <a:t>Merci pour </a:t>
            </a:r>
            <a:r>
              <a:rPr lang="en-US" sz="3600" b="1" dirty="0" err="1" smtClean="0">
                <a:solidFill>
                  <a:srgbClr val="009EE0"/>
                </a:solidFill>
                <a:latin typeface="Helvetica" pitchFamily="34" charset="0"/>
              </a:rPr>
              <a:t>votre</a:t>
            </a:r>
            <a:r>
              <a:rPr lang="en-US" sz="3600" b="1" dirty="0" smtClean="0">
                <a:solidFill>
                  <a:srgbClr val="009EE0"/>
                </a:solidFill>
                <a:latin typeface="Helvetica" pitchFamily="34" charset="0"/>
              </a:rPr>
              <a:t> attention</a:t>
            </a:r>
            <a:r>
              <a:rPr lang="en-US" sz="3600" b="1" dirty="0">
                <a:latin typeface="Helvetica" pitchFamily="34" charset="0"/>
              </a:rPr>
              <a:t/>
            </a:r>
            <a:br>
              <a:rPr lang="en-US" sz="3600" b="1" dirty="0">
                <a:latin typeface="Helvetica" pitchFamily="34" charset="0"/>
              </a:rPr>
            </a:br>
            <a:endParaRPr lang="en-US" sz="3600" b="1" dirty="0">
              <a:latin typeface="Helvetica" pitchFamily="34" charset="0"/>
            </a:endParaRPr>
          </a:p>
        </p:txBody>
      </p:sp>
    </p:spTree>
    <p:extLst>
      <p:ext uri="{BB962C8B-B14F-4D97-AF65-F5344CB8AC3E}">
        <p14:creationId xmlns:p14="http://schemas.microsoft.com/office/powerpoint/2010/main" val="35762273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rotWithShape="1">
          <a:blip r:embed="rId3"/>
          <a:srcRect t="3155"/>
          <a:stretch/>
        </p:blipFill>
        <p:spPr>
          <a:xfrm>
            <a:off x="3795955" y="718218"/>
            <a:ext cx="2717875" cy="5516800"/>
          </a:xfrm>
          <a:prstGeom prst="rect">
            <a:avLst/>
          </a:prstGeom>
        </p:spPr>
      </p:pic>
      <p:sp>
        <p:nvSpPr>
          <p:cNvPr id="4" name="Rectangle 3"/>
          <p:cNvSpPr/>
          <p:nvPr/>
        </p:nvSpPr>
        <p:spPr>
          <a:xfrm>
            <a:off x="0" y="1512605"/>
            <a:ext cx="876300" cy="393961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7208495" y="1362406"/>
            <a:ext cx="6096000" cy="390363"/>
          </a:xfrm>
          <a:prstGeom prst="rect">
            <a:avLst/>
          </a:prstGeom>
        </p:spPr>
        <p:txBody>
          <a:bodyPr>
            <a:spAutoFit/>
          </a:bodyPr>
          <a:lstStyle/>
          <a:p>
            <a:pPr>
              <a:lnSpc>
                <a:spcPct val="115000"/>
              </a:lnSpc>
              <a:spcAft>
                <a:spcPts val="0"/>
              </a:spcAft>
            </a:pPr>
            <a:r>
              <a:rPr lang="fr-FR" b="1" dirty="0" smtClean="0">
                <a:solidFill>
                  <a:srgbClr val="6D387C"/>
                </a:solidFill>
                <a:latin typeface="HelveticaNeueLTStd-Roman"/>
                <a:ea typeface="Calibri" panose="020F0502020204030204" pitchFamily="34" charset="0"/>
                <a:cs typeface="HelveticaNeueLTStd-Roman"/>
              </a:rPr>
              <a:t>AU NIVEAU LOCAL</a:t>
            </a:r>
            <a:endParaRPr lang="fr-FR" sz="1600" dirty="0">
              <a:solidFill>
                <a:srgbClr val="6D387C"/>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7208495" y="3327082"/>
            <a:ext cx="6096000" cy="390363"/>
          </a:xfrm>
          <a:prstGeom prst="rect">
            <a:avLst/>
          </a:prstGeom>
        </p:spPr>
        <p:txBody>
          <a:bodyPr>
            <a:spAutoFit/>
          </a:bodyPr>
          <a:lstStyle/>
          <a:p>
            <a:pPr>
              <a:lnSpc>
                <a:spcPct val="115000"/>
              </a:lnSpc>
              <a:spcAft>
                <a:spcPts val="0"/>
              </a:spcAft>
            </a:pPr>
            <a:r>
              <a:rPr lang="fr-FR" b="1" dirty="0" smtClean="0">
                <a:solidFill>
                  <a:srgbClr val="3F997C"/>
                </a:solidFill>
                <a:latin typeface="HelveticaNeueLTStd-Roman"/>
                <a:ea typeface="Calibri" panose="020F0502020204030204" pitchFamily="34" charset="0"/>
                <a:cs typeface="HelveticaNeueLTStd-Roman"/>
              </a:rPr>
              <a:t>AU NIVEAU NATIONAL</a:t>
            </a:r>
            <a:endParaRPr lang="fr-FR" sz="1600" dirty="0">
              <a:solidFill>
                <a:srgbClr val="3F997C"/>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p:cNvSpPr/>
          <p:nvPr/>
        </p:nvSpPr>
        <p:spPr>
          <a:xfrm>
            <a:off x="7208495" y="5086317"/>
            <a:ext cx="6096000" cy="390363"/>
          </a:xfrm>
          <a:prstGeom prst="rect">
            <a:avLst/>
          </a:prstGeom>
        </p:spPr>
        <p:txBody>
          <a:bodyPr>
            <a:spAutoFit/>
          </a:bodyPr>
          <a:lstStyle/>
          <a:p>
            <a:pPr>
              <a:lnSpc>
                <a:spcPct val="115000"/>
              </a:lnSpc>
              <a:spcAft>
                <a:spcPts val="0"/>
              </a:spcAft>
            </a:pPr>
            <a:r>
              <a:rPr lang="fr-FR" b="1" dirty="0" smtClean="0">
                <a:solidFill>
                  <a:srgbClr val="212F97"/>
                </a:solidFill>
                <a:latin typeface="HelveticaNeueLTStd-Roman"/>
                <a:ea typeface="Calibri" panose="020F0502020204030204" pitchFamily="34" charset="0"/>
                <a:cs typeface="HelveticaNeueLTStd-Roman"/>
              </a:rPr>
              <a:t>AU NIVEAU EUROPEEN</a:t>
            </a:r>
            <a:endParaRPr lang="fr-FR" sz="1600" dirty="0">
              <a:solidFill>
                <a:srgbClr val="212F97"/>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p:cNvSpPr/>
          <p:nvPr/>
        </p:nvSpPr>
        <p:spPr>
          <a:xfrm>
            <a:off x="11315700" y="1522864"/>
            <a:ext cx="876300" cy="393961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Image 2"/>
          <p:cNvPicPr>
            <a:picLocks noChangeAspect="1"/>
          </p:cNvPicPr>
          <p:nvPr/>
        </p:nvPicPr>
        <p:blipFill>
          <a:blip r:embed="rId4"/>
          <a:stretch>
            <a:fillRect/>
          </a:stretch>
        </p:blipFill>
        <p:spPr>
          <a:xfrm>
            <a:off x="127305" y="157800"/>
            <a:ext cx="637232" cy="1027374"/>
          </a:xfrm>
          <a:prstGeom prst="rect">
            <a:avLst/>
          </a:prstGeom>
        </p:spPr>
      </p:pic>
      <p:sp>
        <p:nvSpPr>
          <p:cNvPr id="10" name="Rectangle 9"/>
          <p:cNvSpPr/>
          <p:nvPr/>
        </p:nvSpPr>
        <p:spPr>
          <a:xfrm>
            <a:off x="876300" y="417400"/>
            <a:ext cx="7823200" cy="673518"/>
          </a:xfrm>
          <a:prstGeom prst="rect">
            <a:avLst/>
          </a:prstGeom>
        </p:spPr>
        <p:txBody>
          <a:bodyPr wrap="square">
            <a:spAutoFit/>
          </a:bodyPr>
          <a:lstStyle/>
          <a:p>
            <a:pPr>
              <a:lnSpc>
                <a:spcPct val="115000"/>
              </a:lnSpc>
              <a:spcAft>
                <a:spcPts val="0"/>
              </a:spcAft>
            </a:pPr>
            <a:r>
              <a:rPr lang="fr-FR" sz="1600" b="1" dirty="0" smtClean="0">
                <a:latin typeface="HelveticaNeueLTStd-Roman"/>
                <a:ea typeface="Calibri" panose="020F0502020204030204" pitchFamily="34" charset="0"/>
                <a:cs typeface="HelveticaNeueLTStd-Roman"/>
              </a:rPr>
              <a:t>La coopération transfrontalière, </a:t>
            </a:r>
          </a:p>
          <a:p>
            <a:pPr>
              <a:lnSpc>
                <a:spcPct val="115000"/>
              </a:lnSpc>
              <a:spcAft>
                <a:spcPts val="0"/>
              </a:spcAft>
            </a:pPr>
            <a:r>
              <a:rPr lang="fr-FR" sz="1600" b="1" dirty="0" smtClean="0">
                <a:latin typeface="HelveticaNeueLTStd-Roman"/>
                <a:ea typeface="Calibri" panose="020F0502020204030204" pitchFamily="34" charset="0"/>
                <a:cs typeface="HelveticaNeueLTStd-Roman"/>
              </a:rPr>
              <a:t>une approche à différents niveaux</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959535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rotWithShape="1">
          <a:blip r:embed="rId3"/>
          <a:srcRect t="3155" b="62959"/>
          <a:stretch/>
        </p:blipFill>
        <p:spPr>
          <a:xfrm>
            <a:off x="2523281" y="1931355"/>
            <a:ext cx="5851304" cy="4155715"/>
          </a:xfrm>
          <a:prstGeom prst="rect">
            <a:avLst/>
          </a:prstGeom>
        </p:spPr>
      </p:pic>
      <p:sp>
        <p:nvSpPr>
          <p:cNvPr id="4" name="Rectangle 3"/>
          <p:cNvSpPr/>
          <p:nvPr/>
        </p:nvSpPr>
        <p:spPr>
          <a:xfrm>
            <a:off x="0" y="1512605"/>
            <a:ext cx="876300" cy="393961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7505097" y="558977"/>
            <a:ext cx="6096000" cy="480901"/>
          </a:xfrm>
          <a:prstGeom prst="rect">
            <a:avLst/>
          </a:prstGeom>
        </p:spPr>
        <p:txBody>
          <a:bodyPr>
            <a:spAutoFit/>
          </a:bodyPr>
          <a:lstStyle/>
          <a:p>
            <a:pPr>
              <a:lnSpc>
                <a:spcPct val="115000"/>
              </a:lnSpc>
            </a:pPr>
            <a:r>
              <a:rPr lang="fr-FR" sz="2400" b="1" dirty="0">
                <a:solidFill>
                  <a:srgbClr val="6D387C"/>
                </a:solidFill>
                <a:latin typeface="HelveticaNeueLTStd-Roman"/>
                <a:ea typeface="Calibri" panose="020F0502020204030204" pitchFamily="34" charset="0"/>
                <a:cs typeface="HelveticaNeueLTStd-Roman"/>
              </a:rPr>
              <a:t>AU NIVEAU LOCAL</a:t>
            </a:r>
            <a:endParaRPr lang="fr-FR" sz="2400" b="1" dirty="0">
              <a:solidFill>
                <a:srgbClr val="6D387C"/>
              </a:solidFill>
              <a:latin typeface="HelveticaNeueLTStd-Roman"/>
              <a:ea typeface="Calibri" panose="020F0502020204030204" pitchFamily="34" charset="0"/>
              <a:cs typeface="HelveticaNeueLTStd-Roman"/>
            </a:endParaRPr>
          </a:p>
        </p:txBody>
      </p:sp>
      <p:sp>
        <p:nvSpPr>
          <p:cNvPr id="9" name="Rectangle 8"/>
          <p:cNvSpPr/>
          <p:nvPr/>
        </p:nvSpPr>
        <p:spPr>
          <a:xfrm>
            <a:off x="11315700" y="1522864"/>
            <a:ext cx="876300" cy="393961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7505097" y="1353321"/>
            <a:ext cx="6096000" cy="357214"/>
          </a:xfrm>
          <a:prstGeom prst="rect">
            <a:avLst/>
          </a:prstGeom>
        </p:spPr>
        <p:txBody>
          <a:bodyPr>
            <a:spAutoFit/>
          </a:bodyPr>
          <a:lstStyle/>
          <a:p>
            <a:pPr>
              <a:lnSpc>
                <a:spcPct val="115000"/>
              </a:lnSpc>
              <a:spcAft>
                <a:spcPts val="0"/>
              </a:spcAft>
            </a:pPr>
            <a:r>
              <a:rPr lang="fr-FR" sz="1600" b="1" dirty="0" smtClean="0">
                <a:latin typeface="HelveticaNeueLTStd-Roman"/>
                <a:ea typeface="Calibri" panose="020F0502020204030204" pitchFamily="34" charset="0"/>
                <a:cs typeface="HelveticaNeueLTStd-Roman"/>
              </a:rPr>
              <a:t>Espace naturel transfrontalier</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8" name="Connecteur droit avec flèche 7"/>
          <p:cNvCxnSpPr/>
          <p:nvPr/>
        </p:nvCxnSpPr>
        <p:spPr>
          <a:xfrm flipH="1">
            <a:off x="6096000" y="1673443"/>
            <a:ext cx="1111169" cy="75397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1082112" y="5560227"/>
            <a:ext cx="6096000" cy="357214"/>
          </a:xfrm>
          <a:prstGeom prst="rect">
            <a:avLst/>
          </a:prstGeom>
        </p:spPr>
        <p:txBody>
          <a:bodyPr>
            <a:spAutoFit/>
          </a:bodyPr>
          <a:lstStyle/>
          <a:p>
            <a:pPr>
              <a:lnSpc>
                <a:spcPct val="115000"/>
              </a:lnSpc>
              <a:spcAft>
                <a:spcPts val="0"/>
              </a:spcAft>
            </a:pPr>
            <a:r>
              <a:rPr lang="fr-FR" sz="1600" b="1" dirty="0" smtClean="0">
                <a:latin typeface="HelveticaNeueLTStd-Roman"/>
                <a:ea typeface="Calibri" panose="020F0502020204030204" pitchFamily="34" charset="0"/>
                <a:cs typeface="HelveticaNeueLTStd-Roman"/>
              </a:rPr>
              <a:t>Agglomération transfrontalière</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6" name="Connecteur droit avec flèche 15"/>
          <p:cNvCxnSpPr/>
          <p:nvPr/>
        </p:nvCxnSpPr>
        <p:spPr>
          <a:xfrm flipV="1">
            <a:off x="3283744" y="4666549"/>
            <a:ext cx="1067342" cy="79592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necteur droit avec flèche 17"/>
          <p:cNvCxnSpPr/>
          <p:nvPr/>
        </p:nvCxnSpPr>
        <p:spPr>
          <a:xfrm>
            <a:off x="4583092" y="2205527"/>
            <a:ext cx="322644" cy="154026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2467688" y="1794899"/>
            <a:ext cx="2500052" cy="357214"/>
          </a:xfrm>
          <a:prstGeom prst="rect">
            <a:avLst/>
          </a:prstGeom>
        </p:spPr>
        <p:txBody>
          <a:bodyPr wrap="square">
            <a:spAutoFit/>
          </a:bodyPr>
          <a:lstStyle/>
          <a:p>
            <a:pPr>
              <a:lnSpc>
                <a:spcPct val="115000"/>
              </a:lnSpc>
              <a:spcAft>
                <a:spcPts val="0"/>
              </a:spcAft>
            </a:pPr>
            <a:r>
              <a:rPr lang="fr-FR" sz="1600" b="1" dirty="0" smtClean="0">
                <a:latin typeface="HelveticaNeueLTStd-Roman"/>
                <a:ea typeface="Calibri" panose="020F0502020204030204" pitchFamily="34" charset="0"/>
                <a:cs typeface="HelveticaNeueLTStd-Roman"/>
              </a:rPr>
              <a:t>Hôpital transfrontalier</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4" name="Connecteur droit avec flèche 23"/>
          <p:cNvCxnSpPr/>
          <p:nvPr/>
        </p:nvCxnSpPr>
        <p:spPr>
          <a:xfrm flipH="1">
            <a:off x="5858116" y="2658711"/>
            <a:ext cx="1455998" cy="135050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7444180" y="2397676"/>
            <a:ext cx="3381736" cy="357214"/>
          </a:xfrm>
          <a:prstGeom prst="rect">
            <a:avLst/>
          </a:prstGeom>
        </p:spPr>
        <p:txBody>
          <a:bodyPr wrap="square">
            <a:spAutoFit/>
          </a:bodyPr>
          <a:lstStyle/>
          <a:p>
            <a:pPr>
              <a:lnSpc>
                <a:spcPct val="115000"/>
              </a:lnSpc>
              <a:spcAft>
                <a:spcPts val="0"/>
              </a:spcAft>
            </a:pPr>
            <a:r>
              <a:rPr lang="fr-FR" sz="1600" b="1" dirty="0" smtClean="0">
                <a:latin typeface="HelveticaNeueLTStd-Roman"/>
                <a:ea typeface="Calibri" panose="020F0502020204030204" pitchFamily="34" charset="0"/>
                <a:cs typeface="HelveticaNeueLTStd-Roman"/>
              </a:rPr>
              <a:t>Flux de travailleurs frontaliers</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33" name="Connecteur droit avec flèche 32"/>
          <p:cNvCxnSpPr/>
          <p:nvPr/>
        </p:nvCxnSpPr>
        <p:spPr>
          <a:xfrm flipH="1" flipV="1">
            <a:off x="5658946" y="5111352"/>
            <a:ext cx="2008950" cy="80608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7835097" y="5866312"/>
            <a:ext cx="2964083" cy="357214"/>
          </a:xfrm>
          <a:prstGeom prst="rect">
            <a:avLst/>
          </a:prstGeom>
        </p:spPr>
        <p:txBody>
          <a:bodyPr wrap="square">
            <a:spAutoFit/>
          </a:bodyPr>
          <a:lstStyle/>
          <a:p>
            <a:pPr>
              <a:lnSpc>
                <a:spcPct val="115000"/>
              </a:lnSpc>
              <a:spcAft>
                <a:spcPts val="0"/>
              </a:spcAft>
            </a:pPr>
            <a:r>
              <a:rPr lang="fr-FR" sz="1600" b="1" dirty="0" smtClean="0">
                <a:latin typeface="HelveticaNeueLTStd-Roman"/>
                <a:ea typeface="Calibri" panose="020F0502020204030204" pitchFamily="34" charset="0"/>
                <a:cs typeface="HelveticaNeueLTStd-Roman"/>
              </a:rPr>
              <a:t>Train régional transfrontalier</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9" name="Image 38"/>
          <p:cNvPicPr>
            <a:picLocks noChangeAspect="1"/>
          </p:cNvPicPr>
          <p:nvPr/>
        </p:nvPicPr>
        <p:blipFill>
          <a:blip r:embed="rId4"/>
          <a:stretch>
            <a:fillRect/>
          </a:stretch>
        </p:blipFill>
        <p:spPr>
          <a:xfrm>
            <a:off x="127305" y="157800"/>
            <a:ext cx="637232" cy="1027374"/>
          </a:xfrm>
          <a:prstGeom prst="rect">
            <a:avLst/>
          </a:prstGeom>
        </p:spPr>
      </p:pic>
      <p:sp>
        <p:nvSpPr>
          <p:cNvPr id="40" name="Rectangle 39"/>
          <p:cNvSpPr/>
          <p:nvPr/>
        </p:nvSpPr>
        <p:spPr>
          <a:xfrm>
            <a:off x="876300" y="417400"/>
            <a:ext cx="3904044" cy="673518"/>
          </a:xfrm>
          <a:prstGeom prst="rect">
            <a:avLst/>
          </a:prstGeom>
        </p:spPr>
        <p:txBody>
          <a:bodyPr wrap="square">
            <a:spAutoFit/>
          </a:bodyPr>
          <a:lstStyle/>
          <a:p>
            <a:pPr>
              <a:lnSpc>
                <a:spcPct val="115000"/>
              </a:lnSpc>
              <a:spcAft>
                <a:spcPts val="0"/>
              </a:spcAft>
            </a:pPr>
            <a:r>
              <a:rPr lang="fr-FR" sz="1600" b="1" dirty="0" smtClean="0">
                <a:latin typeface="HelveticaNeueLTStd-Roman"/>
                <a:ea typeface="Calibri" panose="020F0502020204030204" pitchFamily="34" charset="0"/>
                <a:cs typeface="HelveticaNeueLTStd-Roman"/>
              </a:rPr>
              <a:t>La coopération transfrontalière, </a:t>
            </a:r>
          </a:p>
          <a:p>
            <a:pPr>
              <a:lnSpc>
                <a:spcPct val="115000"/>
              </a:lnSpc>
              <a:spcAft>
                <a:spcPts val="0"/>
              </a:spcAft>
            </a:pPr>
            <a:r>
              <a:rPr lang="fr-FR" sz="1600" b="1" dirty="0" smtClean="0">
                <a:latin typeface="HelveticaNeueLTStd-Roman"/>
                <a:ea typeface="Calibri" panose="020F0502020204030204" pitchFamily="34" charset="0"/>
                <a:cs typeface="HelveticaNeueLTStd-Roman"/>
              </a:rPr>
              <a:t>une approche à différents niveaux</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15154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512605"/>
            <a:ext cx="876300" cy="393961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7411173" y="700555"/>
            <a:ext cx="6096000" cy="489749"/>
          </a:xfrm>
          <a:prstGeom prst="rect">
            <a:avLst/>
          </a:prstGeom>
        </p:spPr>
        <p:txBody>
          <a:bodyPr>
            <a:spAutoFit/>
          </a:bodyPr>
          <a:lstStyle/>
          <a:p>
            <a:pPr>
              <a:lnSpc>
                <a:spcPct val="115000"/>
              </a:lnSpc>
              <a:spcAft>
                <a:spcPts val="0"/>
              </a:spcAft>
            </a:pPr>
            <a:r>
              <a:rPr lang="fr-FR" sz="2400" b="1" dirty="0" smtClean="0">
                <a:solidFill>
                  <a:srgbClr val="3F997C"/>
                </a:solidFill>
                <a:latin typeface="HelveticaNeueLTStd-Roman"/>
                <a:ea typeface="Calibri" panose="020F0502020204030204" pitchFamily="34" charset="0"/>
                <a:cs typeface="HelveticaNeueLTStd-Roman"/>
              </a:rPr>
              <a:t>AU NIVEAU NATIONAL</a:t>
            </a:r>
            <a:endParaRPr lang="fr-FR" sz="2000" dirty="0">
              <a:solidFill>
                <a:srgbClr val="3F997C"/>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p:cNvSpPr/>
          <p:nvPr/>
        </p:nvSpPr>
        <p:spPr>
          <a:xfrm>
            <a:off x="11315700" y="1522864"/>
            <a:ext cx="876300" cy="393961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e 1"/>
          <p:cNvGrpSpPr/>
          <p:nvPr/>
        </p:nvGrpSpPr>
        <p:grpSpPr>
          <a:xfrm>
            <a:off x="1240980" y="1780201"/>
            <a:ext cx="5873592" cy="3916001"/>
            <a:chOff x="1460898" y="1815433"/>
            <a:chExt cx="6419403" cy="4279900"/>
          </a:xfrm>
        </p:grpSpPr>
        <p:pic>
          <p:nvPicPr>
            <p:cNvPr id="10" name="Image 9"/>
            <p:cNvPicPr>
              <a:picLocks noChangeAspect="1"/>
            </p:cNvPicPr>
            <p:nvPr/>
          </p:nvPicPr>
          <p:blipFill rotWithShape="1">
            <a:blip r:embed="rId3"/>
            <a:srcRect l="-1781" t="38276" r="1781" b="29919"/>
            <a:stretch/>
          </p:blipFill>
          <p:spPr>
            <a:xfrm>
              <a:off x="1460898" y="1815433"/>
              <a:ext cx="6419403" cy="4279900"/>
            </a:xfrm>
            <a:prstGeom prst="rect">
              <a:avLst/>
            </a:prstGeom>
          </p:spPr>
        </p:pic>
        <p:pic>
          <p:nvPicPr>
            <p:cNvPr id="11" name="Image 10"/>
            <p:cNvPicPr>
              <a:picLocks noChangeAspect="1"/>
            </p:cNvPicPr>
            <p:nvPr/>
          </p:nvPicPr>
          <p:blipFill>
            <a:blip r:embed="rId4">
              <a:duotone>
                <a:prstClr val="black"/>
                <a:schemeClr val="accent2">
                  <a:tint val="45000"/>
                  <a:satMod val="400000"/>
                </a:schemeClr>
              </a:duotone>
              <a:lum bright="-20000"/>
            </a:blip>
            <a:stretch>
              <a:fillRect/>
            </a:stretch>
          </p:blipFill>
          <p:spPr>
            <a:xfrm>
              <a:off x="3723049" y="3152433"/>
              <a:ext cx="534238" cy="874208"/>
            </a:xfrm>
            <a:prstGeom prst="rect">
              <a:avLst/>
            </a:prstGeom>
            <a:effectLst>
              <a:outerShdw blurRad="76200" dir="13500000" sy="23000" kx="1200000" algn="br" rotWithShape="0">
                <a:prstClr val="black">
                  <a:alpha val="20000"/>
                </a:prstClr>
              </a:outerShdw>
            </a:effectLst>
          </p:spPr>
        </p:pic>
        <p:pic>
          <p:nvPicPr>
            <p:cNvPr id="12" name="Image 11"/>
            <p:cNvPicPr>
              <a:picLocks noChangeAspect="1"/>
            </p:cNvPicPr>
            <p:nvPr/>
          </p:nvPicPr>
          <p:blipFill>
            <a:blip r:embed="rId4">
              <a:duotone>
                <a:prstClr val="black"/>
                <a:schemeClr val="accent5">
                  <a:tint val="45000"/>
                  <a:satMod val="400000"/>
                </a:schemeClr>
              </a:duotone>
            </a:blip>
            <a:stretch>
              <a:fillRect/>
            </a:stretch>
          </p:blipFill>
          <p:spPr>
            <a:xfrm>
              <a:off x="6041395" y="3586582"/>
              <a:ext cx="618750" cy="1012500"/>
            </a:xfrm>
            <a:prstGeom prst="rect">
              <a:avLst/>
            </a:prstGeom>
            <a:effectLst>
              <a:outerShdw blurRad="76200" dir="13500000" sy="23000" kx="1200000" algn="br" rotWithShape="0">
                <a:prstClr val="black">
                  <a:alpha val="20000"/>
                </a:prstClr>
              </a:outerShdw>
            </a:effectLst>
          </p:spPr>
        </p:pic>
        <p:pic>
          <p:nvPicPr>
            <p:cNvPr id="13" name="Image 12"/>
            <p:cNvPicPr>
              <a:picLocks noChangeAspect="1"/>
            </p:cNvPicPr>
            <p:nvPr/>
          </p:nvPicPr>
          <p:blipFill>
            <a:blip r:embed="rId4">
              <a:duotone>
                <a:prstClr val="black"/>
                <a:schemeClr val="accent4">
                  <a:tint val="45000"/>
                  <a:satMod val="400000"/>
                </a:schemeClr>
              </a:duotone>
            </a:blip>
            <a:stretch>
              <a:fillRect/>
            </a:stretch>
          </p:blipFill>
          <p:spPr>
            <a:xfrm>
              <a:off x="4511864" y="4231588"/>
              <a:ext cx="618750" cy="1012500"/>
            </a:xfrm>
            <a:prstGeom prst="rect">
              <a:avLst/>
            </a:prstGeom>
            <a:effectLst>
              <a:outerShdw blurRad="76200" dir="13500000" sy="23000" kx="1200000" algn="br" rotWithShape="0">
                <a:prstClr val="black">
                  <a:alpha val="20000"/>
                </a:prstClr>
              </a:outerShdw>
            </a:effectLst>
          </p:spPr>
        </p:pic>
      </p:grpSp>
      <p:pic>
        <p:nvPicPr>
          <p:cNvPr id="14" name="Image 13"/>
          <p:cNvPicPr>
            <a:picLocks noChangeAspect="1"/>
          </p:cNvPicPr>
          <p:nvPr/>
        </p:nvPicPr>
        <p:blipFill>
          <a:blip r:embed="rId5"/>
          <a:stretch>
            <a:fillRect/>
          </a:stretch>
        </p:blipFill>
        <p:spPr>
          <a:xfrm>
            <a:off x="127305" y="157800"/>
            <a:ext cx="637232" cy="1027374"/>
          </a:xfrm>
          <a:prstGeom prst="rect">
            <a:avLst/>
          </a:prstGeom>
        </p:spPr>
      </p:pic>
      <p:sp>
        <p:nvSpPr>
          <p:cNvPr id="15" name="Rectangle 14"/>
          <p:cNvSpPr/>
          <p:nvPr/>
        </p:nvSpPr>
        <p:spPr>
          <a:xfrm>
            <a:off x="876300" y="417400"/>
            <a:ext cx="3904044" cy="673518"/>
          </a:xfrm>
          <a:prstGeom prst="rect">
            <a:avLst/>
          </a:prstGeom>
        </p:spPr>
        <p:txBody>
          <a:bodyPr wrap="square">
            <a:spAutoFit/>
          </a:bodyPr>
          <a:lstStyle/>
          <a:p>
            <a:pPr>
              <a:lnSpc>
                <a:spcPct val="115000"/>
              </a:lnSpc>
              <a:spcAft>
                <a:spcPts val="0"/>
              </a:spcAft>
            </a:pPr>
            <a:r>
              <a:rPr lang="fr-FR" sz="1600" b="1" dirty="0" smtClean="0">
                <a:latin typeface="HelveticaNeueLTStd-Roman"/>
                <a:ea typeface="Calibri" panose="020F0502020204030204" pitchFamily="34" charset="0"/>
                <a:cs typeface="HelveticaNeueLTStd-Roman"/>
              </a:rPr>
              <a:t>La coopération transfrontalière, </a:t>
            </a:r>
          </a:p>
          <a:p>
            <a:pPr>
              <a:lnSpc>
                <a:spcPct val="115000"/>
              </a:lnSpc>
              <a:spcAft>
                <a:spcPts val="0"/>
              </a:spcAft>
            </a:pPr>
            <a:r>
              <a:rPr lang="fr-FR" sz="1600" b="1" dirty="0" smtClean="0">
                <a:latin typeface="HelveticaNeueLTStd-Roman"/>
                <a:ea typeface="Calibri" panose="020F0502020204030204" pitchFamily="34" charset="0"/>
                <a:cs typeface="HelveticaNeueLTStd-Roman"/>
              </a:rPr>
              <a:t>une approche à différents niveaux</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Rectangle 18"/>
          <p:cNvSpPr/>
          <p:nvPr/>
        </p:nvSpPr>
        <p:spPr>
          <a:xfrm>
            <a:off x="7380427" y="1554379"/>
            <a:ext cx="3777568" cy="5507662"/>
          </a:xfrm>
          <a:prstGeom prst="rect">
            <a:avLst/>
          </a:prstGeom>
        </p:spPr>
        <p:txBody>
          <a:bodyPr wrap="square">
            <a:spAutoFit/>
          </a:bodyPr>
          <a:lstStyle/>
          <a:p>
            <a:pPr marL="285750" indent="-285750">
              <a:lnSpc>
                <a:spcPct val="115000"/>
              </a:lnSpc>
              <a:spcAft>
                <a:spcPts val="0"/>
              </a:spcAft>
              <a:buFont typeface="Wingdings" panose="05000000000000000000" pitchFamily="2" charset="2"/>
              <a:buChar char="§"/>
            </a:pPr>
            <a:r>
              <a:rPr lang="fr-FR" b="1" dirty="0" smtClean="0">
                <a:latin typeface="HelveticaNeueLTStd-Roman"/>
                <a:ea typeface="Calibri" panose="020F0502020204030204" pitchFamily="34" charset="0"/>
                <a:cs typeface="HelveticaNeueLTStd-Roman"/>
              </a:rPr>
              <a:t>Des espaces en périphérie</a:t>
            </a:r>
          </a:p>
          <a:p>
            <a:pPr marL="285750" indent="-285750">
              <a:lnSpc>
                <a:spcPct val="115000"/>
              </a:lnSpc>
              <a:spcAft>
                <a:spcPts val="0"/>
              </a:spcAft>
              <a:buFont typeface="Wingdings" panose="05000000000000000000" pitchFamily="2" charset="2"/>
              <a:buChar char="§"/>
            </a:pPr>
            <a:endParaRPr lang="fr-FR" b="1" dirty="0">
              <a:latin typeface="HelveticaNeueLTStd-Roman"/>
              <a:ea typeface="Calibri" panose="020F0502020204030204" pitchFamily="34" charset="0"/>
              <a:cs typeface="HelveticaNeueLTStd-Roman"/>
            </a:endParaRPr>
          </a:p>
          <a:p>
            <a:pPr marL="285750" indent="-285750">
              <a:lnSpc>
                <a:spcPct val="115000"/>
              </a:lnSpc>
              <a:buFont typeface="Wingdings" panose="05000000000000000000" pitchFamily="2" charset="2"/>
              <a:buChar char="§"/>
            </a:pPr>
            <a:r>
              <a:rPr lang="fr-FR" b="1" dirty="0">
                <a:latin typeface="HelveticaNeueLTStd-Roman"/>
                <a:ea typeface="Calibri" panose="020F0502020204030204" pitchFamily="34" charset="0"/>
                <a:cs typeface="HelveticaNeueLTStd-Roman"/>
              </a:rPr>
              <a:t>Des espaces mal appréhendés par les politiques </a:t>
            </a:r>
            <a:r>
              <a:rPr lang="fr-FR" b="1" dirty="0" smtClean="0">
                <a:latin typeface="HelveticaNeueLTStd-Roman"/>
                <a:ea typeface="Calibri" panose="020F0502020204030204" pitchFamily="34" charset="0"/>
                <a:cs typeface="HelveticaNeueLTStd-Roman"/>
              </a:rPr>
              <a:t>nationales</a:t>
            </a:r>
          </a:p>
          <a:p>
            <a:pPr marL="285750" indent="-285750">
              <a:lnSpc>
                <a:spcPct val="115000"/>
              </a:lnSpc>
              <a:buFont typeface="Wingdings" panose="05000000000000000000" pitchFamily="2" charset="2"/>
              <a:buChar char="§"/>
            </a:pPr>
            <a:endParaRPr lang="fr-FR" b="1" dirty="0">
              <a:latin typeface="HelveticaNeueLTStd-Roman"/>
              <a:ea typeface="Calibri" panose="020F0502020204030204" pitchFamily="34" charset="0"/>
              <a:cs typeface="HelveticaNeueLTStd-Roman"/>
            </a:endParaRPr>
          </a:p>
          <a:p>
            <a:pPr marL="285750" indent="-285750">
              <a:lnSpc>
                <a:spcPct val="115000"/>
              </a:lnSpc>
              <a:buFont typeface="Wingdings" panose="05000000000000000000" pitchFamily="2" charset="2"/>
              <a:buChar char="§"/>
            </a:pPr>
            <a:r>
              <a:rPr lang="fr-FR" b="1" dirty="0" smtClean="0">
                <a:latin typeface="HelveticaNeueLTStd-Roman"/>
                <a:ea typeface="Calibri" panose="020F0502020204030204" pitchFamily="34" charset="0"/>
                <a:cs typeface="HelveticaNeueLTStd-Roman"/>
              </a:rPr>
              <a:t>Des espaces où la frontière est une ressource (travailleurs frontaliers, mutualisation d’équipements…)</a:t>
            </a:r>
          </a:p>
          <a:p>
            <a:pPr marL="285750" indent="-285750">
              <a:lnSpc>
                <a:spcPct val="115000"/>
              </a:lnSpc>
              <a:buFont typeface="Wingdings" panose="05000000000000000000" pitchFamily="2" charset="2"/>
              <a:buChar char="§"/>
            </a:pPr>
            <a:endParaRPr lang="fr-FR" b="1" dirty="0">
              <a:latin typeface="HelveticaNeueLTStd-Roman"/>
              <a:ea typeface="Calibri" panose="020F0502020204030204" pitchFamily="34" charset="0"/>
              <a:cs typeface="HelveticaNeueLTStd-Roman"/>
            </a:endParaRPr>
          </a:p>
          <a:p>
            <a:pPr marL="285750" indent="-285750">
              <a:lnSpc>
                <a:spcPct val="115000"/>
              </a:lnSpc>
              <a:buFont typeface="Wingdings" panose="05000000000000000000" pitchFamily="2" charset="2"/>
              <a:buChar char="§"/>
            </a:pPr>
            <a:r>
              <a:rPr lang="fr-FR" b="1" dirty="0">
                <a:latin typeface="HelveticaNeueLTStd-Roman"/>
                <a:ea typeface="Calibri" panose="020F0502020204030204" pitchFamily="34" charset="0"/>
                <a:cs typeface="HelveticaNeueLTStd-Roman"/>
              </a:rPr>
              <a:t>Un lieu de coexistence de deux ou plusieurs systèmes</a:t>
            </a:r>
          </a:p>
          <a:p>
            <a:pPr>
              <a:lnSpc>
                <a:spcPct val="115000"/>
              </a:lnSpc>
            </a:pPr>
            <a:endParaRPr lang="fr-FR" b="1" dirty="0">
              <a:latin typeface="HelveticaNeueLTStd-Roman"/>
              <a:ea typeface="Calibri" panose="020F0502020204030204" pitchFamily="34" charset="0"/>
              <a:cs typeface="HelveticaNeueLTStd-Roman"/>
            </a:endParaRPr>
          </a:p>
          <a:p>
            <a:pPr>
              <a:lnSpc>
                <a:spcPct val="115000"/>
              </a:lnSpc>
              <a:spcAft>
                <a:spcPts val="0"/>
              </a:spcAft>
            </a:pPr>
            <a:endParaRPr lang="fr-FR" b="1" dirty="0" smtClean="0">
              <a:latin typeface="HelveticaNeueLTStd-Roman"/>
              <a:ea typeface="Calibri" panose="020F0502020204030204" pitchFamily="34" charset="0"/>
              <a:cs typeface="HelveticaNeueLTStd-Roman"/>
            </a:endParaRPr>
          </a:p>
          <a:p>
            <a:pPr>
              <a:lnSpc>
                <a:spcPct val="115000"/>
              </a:lnSpc>
              <a:spcAft>
                <a:spcPts val="0"/>
              </a:spcAft>
            </a:pPr>
            <a:endParaRPr lang="fr-FR" b="1" dirty="0">
              <a:effectLst/>
              <a:latin typeface="HelveticaNeueLTStd-Roman"/>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479069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512605"/>
            <a:ext cx="876300" cy="393961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6997634" y="846043"/>
            <a:ext cx="6096000" cy="489749"/>
          </a:xfrm>
          <a:prstGeom prst="rect">
            <a:avLst/>
          </a:prstGeom>
        </p:spPr>
        <p:txBody>
          <a:bodyPr>
            <a:spAutoFit/>
          </a:bodyPr>
          <a:lstStyle/>
          <a:p>
            <a:pPr>
              <a:lnSpc>
                <a:spcPct val="115000"/>
              </a:lnSpc>
              <a:spcAft>
                <a:spcPts val="0"/>
              </a:spcAft>
            </a:pPr>
            <a:r>
              <a:rPr lang="fr-FR" sz="2400" b="1" dirty="0" smtClean="0">
                <a:solidFill>
                  <a:srgbClr val="212F97"/>
                </a:solidFill>
                <a:latin typeface="HelveticaNeueLTStd-Roman"/>
                <a:ea typeface="Calibri" panose="020F0502020204030204" pitchFamily="34" charset="0"/>
                <a:cs typeface="HelveticaNeueLTStd-Roman"/>
              </a:rPr>
              <a:t>AU NIVEAU EUROPEEN</a:t>
            </a:r>
            <a:endParaRPr lang="fr-FR" sz="2000" dirty="0">
              <a:solidFill>
                <a:srgbClr val="212F97"/>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p:cNvSpPr/>
          <p:nvPr/>
        </p:nvSpPr>
        <p:spPr>
          <a:xfrm>
            <a:off x="11315700" y="1522864"/>
            <a:ext cx="876300" cy="393961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e 1"/>
          <p:cNvGrpSpPr/>
          <p:nvPr/>
        </p:nvGrpSpPr>
        <p:grpSpPr>
          <a:xfrm>
            <a:off x="1066541" y="1811494"/>
            <a:ext cx="5791459" cy="3712291"/>
            <a:chOff x="1263310" y="1938815"/>
            <a:chExt cx="6419403" cy="4114799"/>
          </a:xfrm>
        </p:grpSpPr>
        <p:pic>
          <p:nvPicPr>
            <p:cNvPr id="10" name="Image 9"/>
            <p:cNvPicPr>
              <a:picLocks noChangeAspect="1"/>
            </p:cNvPicPr>
            <p:nvPr/>
          </p:nvPicPr>
          <p:blipFill rotWithShape="1">
            <a:blip r:embed="rId3"/>
            <a:srcRect l="989" t="72116" r="-989" b="-2694"/>
            <a:stretch/>
          </p:blipFill>
          <p:spPr>
            <a:xfrm>
              <a:off x="1263310" y="1938815"/>
              <a:ext cx="6419403" cy="4114799"/>
            </a:xfrm>
            <a:prstGeom prst="rect">
              <a:avLst/>
            </a:prstGeom>
          </p:spPr>
        </p:pic>
        <p:pic>
          <p:nvPicPr>
            <p:cNvPr id="12" name="Image 11"/>
            <p:cNvPicPr>
              <a:picLocks noChangeAspect="1"/>
            </p:cNvPicPr>
            <p:nvPr/>
          </p:nvPicPr>
          <p:blipFill>
            <a:blip r:embed="rId4"/>
            <a:stretch>
              <a:fillRect/>
            </a:stretch>
          </p:blipFill>
          <p:spPr>
            <a:xfrm>
              <a:off x="2854863" y="2038715"/>
              <a:ext cx="2283750" cy="1957500"/>
            </a:xfrm>
            <a:prstGeom prst="rect">
              <a:avLst/>
            </a:prstGeom>
            <a:effectLst>
              <a:outerShdw blurRad="76200" dir="13500000" sy="23000" kx="1200000" algn="br" rotWithShape="0">
                <a:prstClr val="black">
                  <a:alpha val="20000"/>
                </a:prstClr>
              </a:outerShdw>
            </a:effectLst>
          </p:spPr>
        </p:pic>
      </p:grpSp>
      <p:pic>
        <p:nvPicPr>
          <p:cNvPr id="11" name="Image 10"/>
          <p:cNvPicPr>
            <a:picLocks noChangeAspect="1"/>
          </p:cNvPicPr>
          <p:nvPr/>
        </p:nvPicPr>
        <p:blipFill>
          <a:blip r:embed="rId5"/>
          <a:stretch>
            <a:fillRect/>
          </a:stretch>
        </p:blipFill>
        <p:spPr>
          <a:xfrm>
            <a:off x="127305" y="157800"/>
            <a:ext cx="637232" cy="1027374"/>
          </a:xfrm>
          <a:prstGeom prst="rect">
            <a:avLst/>
          </a:prstGeom>
        </p:spPr>
      </p:pic>
      <p:sp>
        <p:nvSpPr>
          <p:cNvPr id="13" name="Rectangle 12"/>
          <p:cNvSpPr/>
          <p:nvPr/>
        </p:nvSpPr>
        <p:spPr>
          <a:xfrm>
            <a:off x="876300" y="417400"/>
            <a:ext cx="3904044" cy="673518"/>
          </a:xfrm>
          <a:prstGeom prst="rect">
            <a:avLst/>
          </a:prstGeom>
        </p:spPr>
        <p:txBody>
          <a:bodyPr wrap="square">
            <a:spAutoFit/>
          </a:bodyPr>
          <a:lstStyle/>
          <a:p>
            <a:pPr>
              <a:lnSpc>
                <a:spcPct val="115000"/>
              </a:lnSpc>
              <a:spcAft>
                <a:spcPts val="0"/>
              </a:spcAft>
            </a:pPr>
            <a:r>
              <a:rPr lang="fr-FR" sz="1600" b="1" dirty="0" smtClean="0">
                <a:latin typeface="HelveticaNeueLTStd-Roman"/>
                <a:ea typeface="Calibri" panose="020F0502020204030204" pitchFamily="34" charset="0"/>
                <a:cs typeface="HelveticaNeueLTStd-Roman"/>
              </a:rPr>
              <a:t>La coopération transfrontalière, </a:t>
            </a:r>
          </a:p>
          <a:p>
            <a:pPr>
              <a:lnSpc>
                <a:spcPct val="115000"/>
              </a:lnSpc>
              <a:spcAft>
                <a:spcPts val="0"/>
              </a:spcAft>
            </a:pPr>
            <a:r>
              <a:rPr lang="fr-FR" sz="1600" b="1" dirty="0" smtClean="0">
                <a:latin typeface="HelveticaNeueLTStd-Roman"/>
                <a:ea typeface="Calibri" panose="020F0502020204030204" pitchFamily="34" charset="0"/>
                <a:cs typeface="HelveticaNeueLTStd-Roman"/>
              </a:rPr>
              <a:t>une approche à différents niveaux</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Rectangle 13"/>
          <p:cNvSpPr/>
          <p:nvPr/>
        </p:nvSpPr>
        <p:spPr>
          <a:xfrm>
            <a:off x="6997634" y="1684494"/>
            <a:ext cx="4045657" cy="2640723"/>
          </a:xfrm>
          <a:prstGeom prst="rect">
            <a:avLst/>
          </a:prstGeom>
        </p:spPr>
        <p:txBody>
          <a:bodyPr wrap="square">
            <a:spAutoFit/>
          </a:bodyPr>
          <a:lstStyle/>
          <a:p>
            <a:pPr marL="285750" indent="-285750">
              <a:lnSpc>
                <a:spcPct val="115000"/>
              </a:lnSpc>
              <a:spcAft>
                <a:spcPts val="0"/>
              </a:spcAft>
              <a:buFont typeface="Wingdings" panose="05000000000000000000" pitchFamily="2" charset="2"/>
              <a:buChar char="§"/>
            </a:pPr>
            <a:r>
              <a:rPr lang="fr-FR" b="1" dirty="0" smtClean="0">
                <a:latin typeface="HelveticaNeueLTStd-Roman"/>
                <a:ea typeface="Calibri" panose="020F0502020204030204" pitchFamily="34" charset="0"/>
                <a:cs typeface="HelveticaNeueLTStd-Roman"/>
              </a:rPr>
              <a:t>Des sites pilotes de la construction européenne</a:t>
            </a:r>
          </a:p>
          <a:p>
            <a:pPr marL="285750" indent="-285750">
              <a:lnSpc>
                <a:spcPct val="115000"/>
              </a:lnSpc>
              <a:spcAft>
                <a:spcPts val="0"/>
              </a:spcAft>
              <a:buFont typeface="Wingdings" panose="05000000000000000000" pitchFamily="2" charset="2"/>
              <a:buChar char="§"/>
            </a:pPr>
            <a:endParaRPr lang="fr-FR" b="1" dirty="0" smtClean="0">
              <a:latin typeface="HelveticaNeueLTStd-Roman"/>
              <a:ea typeface="Calibri" panose="020F0502020204030204" pitchFamily="34" charset="0"/>
              <a:cs typeface="HelveticaNeueLTStd-Roman"/>
            </a:endParaRPr>
          </a:p>
          <a:p>
            <a:pPr marL="285750" indent="-285750">
              <a:lnSpc>
                <a:spcPct val="115000"/>
              </a:lnSpc>
              <a:spcAft>
                <a:spcPts val="0"/>
              </a:spcAft>
              <a:buFont typeface="Wingdings" panose="05000000000000000000" pitchFamily="2" charset="2"/>
              <a:buChar char="§"/>
            </a:pPr>
            <a:endParaRPr lang="fr-FR" b="1" dirty="0">
              <a:latin typeface="HelveticaNeueLTStd-Roman"/>
              <a:ea typeface="Calibri" panose="020F0502020204030204" pitchFamily="34" charset="0"/>
              <a:cs typeface="HelveticaNeueLTStd-Roman"/>
            </a:endParaRPr>
          </a:p>
          <a:p>
            <a:pPr marL="285750" indent="-285750">
              <a:lnSpc>
                <a:spcPct val="115000"/>
              </a:lnSpc>
              <a:spcAft>
                <a:spcPts val="0"/>
              </a:spcAft>
              <a:buFont typeface="Wingdings" panose="05000000000000000000" pitchFamily="2" charset="2"/>
              <a:buChar char="§"/>
            </a:pPr>
            <a:r>
              <a:rPr lang="fr-FR" b="1" dirty="0" smtClean="0">
                <a:latin typeface="HelveticaNeueLTStd-Roman"/>
                <a:ea typeface="Calibri" panose="020F0502020204030204" pitchFamily="34" charset="0"/>
                <a:cs typeface="HelveticaNeueLTStd-Roman"/>
              </a:rPr>
              <a:t>Des territoires spécifiques pas toujours pris en compte par les politiques européennes</a:t>
            </a:r>
          </a:p>
          <a:p>
            <a:pPr>
              <a:lnSpc>
                <a:spcPct val="115000"/>
              </a:lnSpc>
              <a:spcAft>
                <a:spcPts val="0"/>
              </a:spcAft>
            </a:pPr>
            <a:endParaRPr lang="fr-FR" b="1" dirty="0">
              <a:effectLst/>
              <a:latin typeface="HelveticaNeueLTStd-Roman"/>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55071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rotWithShape="1">
          <a:blip r:embed="rId3"/>
          <a:srcRect t="3155"/>
          <a:stretch/>
        </p:blipFill>
        <p:spPr>
          <a:xfrm>
            <a:off x="1412237" y="985551"/>
            <a:ext cx="1817281" cy="3688756"/>
          </a:xfrm>
          <a:prstGeom prst="rect">
            <a:avLst/>
          </a:prstGeom>
        </p:spPr>
      </p:pic>
      <p:sp>
        <p:nvSpPr>
          <p:cNvPr id="4" name="Rectangle 3"/>
          <p:cNvSpPr/>
          <p:nvPr/>
        </p:nvSpPr>
        <p:spPr>
          <a:xfrm>
            <a:off x="0" y="1512605"/>
            <a:ext cx="876300" cy="393961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11315700" y="1522864"/>
            <a:ext cx="876300" cy="393961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Image 2"/>
          <p:cNvPicPr>
            <a:picLocks noChangeAspect="1"/>
          </p:cNvPicPr>
          <p:nvPr/>
        </p:nvPicPr>
        <p:blipFill>
          <a:blip r:embed="rId4"/>
          <a:stretch>
            <a:fillRect/>
          </a:stretch>
        </p:blipFill>
        <p:spPr>
          <a:xfrm>
            <a:off x="127305" y="157800"/>
            <a:ext cx="637232" cy="1027374"/>
          </a:xfrm>
          <a:prstGeom prst="rect">
            <a:avLst/>
          </a:prstGeom>
        </p:spPr>
      </p:pic>
      <p:sp>
        <p:nvSpPr>
          <p:cNvPr id="10" name="Rectangle 9"/>
          <p:cNvSpPr/>
          <p:nvPr/>
        </p:nvSpPr>
        <p:spPr>
          <a:xfrm>
            <a:off x="876300" y="459730"/>
            <a:ext cx="7823200" cy="423514"/>
          </a:xfrm>
          <a:prstGeom prst="rect">
            <a:avLst/>
          </a:prstGeom>
        </p:spPr>
        <p:txBody>
          <a:bodyPr wrap="square">
            <a:spAutoFit/>
          </a:bodyPr>
          <a:lstStyle/>
          <a:p>
            <a:pPr>
              <a:lnSpc>
                <a:spcPct val="115000"/>
              </a:lnSpc>
              <a:spcAft>
                <a:spcPts val="0"/>
              </a:spcAft>
            </a:pPr>
            <a:r>
              <a:rPr lang="fr-FR" sz="2000" b="1" dirty="0" smtClean="0">
                <a:latin typeface="HelveticaNeueLTStd-Roman"/>
                <a:ea typeface="Calibri" panose="020F0502020204030204" pitchFamily="34" charset="0"/>
                <a:cs typeface="HelveticaNeueLTStd-Roman"/>
              </a:rPr>
              <a:t>Les enjeux transfrontaliers</a:t>
            </a:r>
            <a:endParaRPr lang="fr-FR"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Rectangle 10"/>
          <p:cNvSpPr/>
          <p:nvPr/>
        </p:nvSpPr>
        <p:spPr>
          <a:xfrm>
            <a:off x="3427530" y="1029099"/>
            <a:ext cx="7212850" cy="1207254"/>
          </a:xfrm>
          <a:prstGeom prst="rect">
            <a:avLst/>
          </a:prstGeom>
        </p:spPr>
        <p:txBody>
          <a:bodyPr wrap="square">
            <a:spAutoFit/>
          </a:bodyPr>
          <a:lstStyle/>
          <a:p>
            <a:pPr>
              <a:lnSpc>
                <a:spcPct val="115000"/>
              </a:lnSpc>
              <a:spcAft>
                <a:spcPts val="0"/>
              </a:spcAft>
            </a:pPr>
            <a:r>
              <a:rPr lang="fr-FR" b="1" dirty="0" smtClean="0">
                <a:solidFill>
                  <a:srgbClr val="6D387C"/>
                </a:solidFill>
                <a:latin typeface="HelveticaNeueLTStd-Roman"/>
                <a:ea typeface="Calibri" panose="020F0502020204030204" pitchFamily="34" charset="0"/>
                <a:cs typeface="HelveticaNeueLTStd-Roman"/>
              </a:rPr>
              <a:t>AU NIVEAU LOCAL</a:t>
            </a:r>
            <a:endParaRPr lang="fr-FR" sz="1100" b="1" dirty="0" smtClean="0">
              <a:solidFill>
                <a:srgbClr val="6D387C"/>
              </a:solidFill>
              <a:latin typeface="HelveticaNeueLTStd-Roman"/>
              <a:ea typeface="Calibri" panose="020F0502020204030204" pitchFamily="34" charset="0"/>
              <a:cs typeface="HelveticaNeueLTStd-Roman"/>
            </a:endParaRPr>
          </a:p>
          <a:p>
            <a:pPr marL="285750" indent="-285750">
              <a:lnSpc>
                <a:spcPct val="115000"/>
              </a:lnSpc>
              <a:spcAft>
                <a:spcPts val="0"/>
              </a:spcAft>
              <a:buFont typeface="Wingdings" panose="05000000000000000000" pitchFamily="2" charset="2"/>
              <a:buChar char="§"/>
            </a:pPr>
            <a:r>
              <a:rPr lang="fr-FR" sz="1500" b="1" dirty="0">
                <a:latin typeface="HelveticaNeueLTStd-Roman"/>
                <a:ea typeface="Calibri" panose="020F0502020204030204" pitchFamily="34" charset="0"/>
                <a:cs typeface="HelveticaNeueLTStd-Roman"/>
              </a:rPr>
              <a:t>G</a:t>
            </a:r>
            <a:r>
              <a:rPr lang="fr-FR" sz="1500" b="1" dirty="0" smtClean="0">
                <a:latin typeface="HelveticaNeueLTStd-Roman"/>
                <a:ea typeface="Calibri" panose="020F0502020204030204" pitchFamily="34" charset="0"/>
                <a:cs typeface="HelveticaNeueLTStd-Roman"/>
              </a:rPr>
              <a:t>estion spécifique </a:t>
            </a:r>
            <a:r>
              <a:rPr lang="fr-FR" sz="1500" b="1" dirty="0">
                <a:latin typeface="HelveticaNeueLTStd-Roman"/>
                <a:ea typeface="Calibri" panose="020F0502020204030204" pitchFamily="34" charset="0"/>
                <a:cs typeface="HelveticaNeueLTStd-Roman"/>
              </a:rPr>
              <a:t>par les acteurs locaux ou </a:t>
            </a:r>
            <a:r>
              <a:rPr lang="fr-FR" sz="1500" b="1" dirty="0" smtClean="0">
                <a:latin typeface="HelveticaNeueLTStd-Roman"/>
                <a:ea typeface="Calibri" panose="020F0502020204030204" pitchFamily="34" charset="0"/>
                <a:cs typeface="HelveticaNeueLTStd-Roman"/>
              </a:rPr>
              <a:t>régionaux</a:t>
            </a:r>
          </a:p>
          <a:p>
            <a:pPr marL="285750" indent="-285750">
              <a:lnSpc>
                <a:spcPct val="115000"/>
              </a:lnSpc>
              <a:spcAft>
                <a:spcPts val="0"/>
              </a:spcAft>
              <a:buFont typeface="Wingdings" panose="05000000000000000000" pitchFamily="2" charset="2"/>
              <a:buChar char="§"/>
            </a:pPr>
            <a:r>
              <a:rPr lang="fr-FR" sz="1500" b="1" dirty="0" smtClean="0">
                <a:latin typeface="HelveticaNeueLTStd-Roman"/>
                <a:ea typeface="Calibri" panose="020F0502020204030204" pitchFamily="34" charset="0"/>
                <a:cs typeface="HelveticaNeueLTStd-Roman"/>
              </a:rPr>
              <a:t>Projets </a:t>
            </a:r>
            <a:r>
              <a:rPr lang="fr-FR" sz="1500" b="1" dirty="0">
                <a:latin typeface="HelveticaNeueLTStd-Roman"/>
                <a:ea typeface="Calibri" panose="020F0502020204030204" pitchFamily="34" charset="0"/>
                <a:cs typeface="HelveticaNeueLTStd-Roman"/>
              </a:rPr>
              <a:t>sectoriels et de </a:t>
            </a:r>
            <a:r>
              <a:rPr lang="fr-FR" sz="1500" b="1" dirty="0" smtClean="0">
                <a:latin typeface="HelveticaNeueLTStd-Roman"/>
                <a:ea typeface="Calibri" panose="020F0502020204030204" pitchFamily="34" charset="0"/>
                <a:cs typeface="HelveticaNeueLTStd-Roman"/>
              </a:rPr>
              <a:t>développement </a:t>
            </a:r>
            <a:r>
              <a:rPr lang="fr-FR" sz="1500" b="1" dirty="0" smtClean="0">
                <a:latin typeface="HelveticaNeueLTStd-Roman"/>
                <a:ea typeface="Calibri" panose="020F0502020204030204" pitchFamily="34" charset="0"/>
                <a:cs typeface="HelveticaNeueLTStd-Roman"/>
              </a:rPr>
              <a:t>intégré </a:t>
            </a:r>
            <a:r>
              <a:rPr lang="fr-FR" sz="1500" b="1" dirty="0" smtClean="0">
                <a:latin typeface="HelveticaNeueLTStd-Roman"/>
                <a:ea typeface="Calibri" panose="020F0502020204030204" pitchFamily="34" charset="0"/>
                <a:cs typeface="HelveticaNeueLTStd-Roman"/>
              </a:rPr>
              <a:t>à l’échelle de « territoires transfrontaliers »</a:t>
            </a:r>
            <a:endParaRPr lang="fr-FR" sz="15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angle 11"/>
          <p:cNvSpPr/>
          <p:nvPr/>
        </p:nvSpPr>
        <p:spPr>
          <a:xfrm>
            <a:off x="3427530" y="2236353"/>
            <a:ext cx="7240470" cy="1472711"/>
          </a:xfrm>
          <a:prstGeom prst="rect">
            <a:avLst/>
          </a:prstGeom>
        </p:spPr>
        <p:txBody>
          <a:bodyPr wrap="square">
            <a:spAutoFit/>
          </a:bodyPr>
          <a:lstStyle/>
          <a:p>
            <a:pPr>
              <a:lnSpc>
                <a:spcPct val="115000"/>
              </a:lnSpc>
              <a:spcAft>
                <a:spcPts val="0"/>
              </a:spcAft>
            </a:pPr>
            <a:r>
              <a:rPr lang="fr-FR" b="1" dirty="0" smtClean="0">
                <a:solidFill>
                  <a:srgbClr val="3F997C"/>
                </a:solidFill>
                <a:latin typeface="HelveticaNeueLTStd-Roman"/>
                <a:ea typeface="Calibri" panose="020F0502020204030204" pitchFamily="34" charset="0"/>
                <a:cs typeface="HelveticaNeueLTStd-Roman"/>
              </a:rPr>
              <a:t>AU NIVEAU NATIONAL</a:t>
            </a:r>
          </a:p>
          <a:p>
            <a:pPr>
              <a:lnSpc>
                <a:spcPct val="115000"/>
              </a:lnSpc>
              <a:spcAft>
                <a:spcPts val="0"/>
              </a:spcAft>
            </a:pPr>
            <a:r>
              <a:rPr lang="fr-FR" sz="1500" b="1" dirty="0">
                <a:latin typeface="HelveticaNeueLTStd-Roman"/>
                <a:ea typeface="Calibri" panose="020F0502020204030204" pitchFamily="34" charset="0"/>
                <a:cs typeface="HelveticaNeueLTStd-Roman"/>
              </a:rPr>
              <a:t>Enjeux pour les Etats : </a:t>
            </a:r>
          </a:p>
          <a:p>
            <a:pPr marL="285750" indent="-285750">
              <a:lnSpc>
                <a:spcPct val="115000"/>
              </a:lnSpc>
              <a:spcAft>
                <a:spcPts val="0"/>
              </a:spcAft>
              <a:buFont typeface="Wingdings" panose="05000000000000000000" pitchFamily="2" charset="2"/>
              <a:buChar char="§"/>
            </a:pPr>
            <a:r>
              <a:rPr lang="fr-FR" sz="1500" b="1" dirty="0" smtClean="0">
                <a:latin typeface="HelveticaNeueLTStd-Roman"/>
                <a:ea typeface="Calibri" panose="020F0502020204030204" pitchFamily="34" charset="0"/>
                <a:cs typeface="HelveticaNeueLTStd-Roman"/>
              </a:rPr>
              <a:t>Soutenir </a:t>
            </a:r>
            <a:r>
              <a:rPr lang="fr-FR" sz="1500" b="1" dirty="0">
                <a:latin typeface="HelveticaNeueLTStd-Roman"/>
                <a:ea typeface="Calibri" panose="020F0502020204030204" pitchFamily="34" charset="0"/>
                <a:cs typeface="HelveticaNeueLTStd-Roman"/>
              </a:rPr>
              <a:t>la coopération des acteurs locaux et régionaux </a:t>
            </a:r>
            <a:endParaRPr lang="fr-FR" sz="1500" b="1" dirty="0" smtClean="0">
              <a:latin typeface="HelveticaNeueLTStd-Roman"/>
              <a:ea typeface="Calibri" panose="020F0502020204030204" pitchFamily="34" charset="0"/>
              <a:cs typeface="HelveticaNeueLTStd-Roman"/>
            </a:endParaRPr>
          </a:p>
          <a:p>
            <a:pPr marL="285750" indent="-285750">
              <a:lnSpc>
                <a:spcPct val="115000"/>
              </a:lnSpc>
              <a:spcAft>
                <a:spcPts val="0"/>
              </a:spcAft>
              <a:buFont typeface="Wingdings" panose="05000000000000000000" pitchFamily="2" charset="2"/>
              <a:buChar char="§"/>
            </a:pPr>
            <a:r>
              <a:rPr lang="fr-FR" sz="1500" b="1" dirty="0" smtClean="0">
                <a:latin typeface="HelveticaNeueLTStd-Roman"/>
                <a:ea typeface="Calibri" panose="020F0502020204030204" pitchFamily="34" charset="0"/>
                <a:cs typeface="HelveticaNeueLTStd-Roman"/>
              </a:rPr>
              <a:t>Coopérer </a:t>
            </a:r>
            <a:r>
              <a:rPr lang="fr-FR" sz="1500" b="1" dirty="0">
                <a:latin typeface="HelveticaNeueLTStd-Roman"/>
                <a:ea typeface="Calibri" panose="020F0502020204030204" pitchFamily="34" charset="0"/>
                <a:cs typeface="HelveticaNeueLTStd-Roman"/>
              </a:rPr>
              <a:t>dans </a:t>
            </a:r>
            <a:r>
              <a:rPr lang="fr-FR" sz="1500" b="1" dirty="0" smtClean="0">
                <a:latin typeface="HelveticaNeueLTStd-Roman"/>
                <a:ea typeface="Calibri" panose="020F0502020204030204" pitchFamily="34" charset="0"/>
                <a:cs typeface="HelveticaNeueLTStd-Roman"/>
              </a:rPr>
              <a:t>leurs domaines </a:t>
            </a:r>
            <a:r>
              <a:rPr lang="fr-FR" sz="1500" b="1" dirty="0">
                <a:latin typeface="HelveticaNeueLTStd-Roman"/>
                <a:ea typeface="Calibri" panose="020F0502020204030204" pitchFamily="34" charset="0"/>
                <a:cs typeface="HelveticaNeueLTStd-Roman"/>
              </a:rPr>
              <a:t>de </a:t>
            </a:r>
            <a:r>
              <a:rPr lang="fr-FR" sz="1500" b="1" dirty="0" smtClean="0">
                <a:latin typeface="HelveticaNeueLTStd-Roman"/>
                <a:ea typeface="Calibri" panose="020F0502020204030204" pitchFamily="34" charset="0"/>
                <a:cs typeface="HelveticaNeueLTStd-Roman"/>
              </a:rPr>
              <a:t>compétences</a:t>
            </a:r>
          </a:p>
          <a:p>
            <a:pPr marL="285750" indent="-285750">
              <a:lnSpc>
                <a:spcPct val="115000"/>
              </a:lnSpc>
              <a:spcAft>
                <a:spcPts val="0"/>
              </a:spcAft>
              <a:buFont typeface="Wingdings" panose="05000000000000000000" pitchFamily="2" charset="2"/>
              <a:buChar char="§"/>
            </a:pPr>
            <a:r>
              <a:rPr lang="fr-FR" sz="1500" b="1" dirty="0" smtClean="0">
                <a:latin typeface="HelveticaNeueLTStd-Roman"/>
                <a:ea typeface="Calibri" panose="020F0502020204030204" pitchFamily="34" charset="0"/>
                <a:cs typeface="HelveticaNeueLTStd-Roman"/>
              </a:rPr>
              <a:t>Se coordonner par-delà la frontière</a:t>
            </a:r>
            <a:endParaRPr lang="fr-FR" sz="1500" dirty="0">
              <a:solidFill>
                <a:srgbClr val="92D05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Rectangle 12"/>
          <p:cNvSpPr/>
          <p:nvPr/>
        </p:nvSpPr>
        <p:spPr>
          <a:xfrm>
            <a:off x="3351804" y="3792545"/>
            <a:ext cx="8840196" cy="2799997"/>
          </a:xfrm>
          <a:prstGeom prst="rect">
            <a:avLst/>
          </a:prstGeom>
        </p:spPr>
        <p:txBody>
          <a:bodyPr wrap="square">
            <a:spAutoFit/>
          </a:bodyPr>
          <a:lstStyle/>
          <a:p>
            <a:pPr>
              <a:lnSpc>
                <a:spcPct val="115000"/>
              </a:lnSpc>
              <a:spcAft>
                <a:spcPts val="0"/>
              </a:spcAft>
            </a:pPr>
            <a:r>
              <a:rPr lang="fr-FR" b="1" dirty="0" smtClean="0">
                <a:solidFill>
                  <a:srgbClr val="212F97"/>
                </a:solidFill>
                <a:latin typeface="HelveticaNeueLTStd-Roman"/>
                <a:ea typeface="Calibri" panose="020F0502020204030204" pitchFamily="34" charset="0"/>
                <a:cs typeface="HelveticaNeueLTStd-Roman"/>
              </a:rPr>
              <a:t>AU NIVEAU EUROPEEN</a:t>
            </a:r>
            <a:endParaRPr lang="fr-FR" sz="1100" b="1" dirty="0" smtClean="0">
              <a:solidFill>
                <a:srgbClr val="212F97"/>
              </a:solidFill>
              <a:latin typeface="HelveticaNeueLTStd-Roman"/>
              <a:ea typeface="Calibri" panose="020F0502020204030204" pitchFamily="34" charset="0"/>
              <a:cs typeface="HelveticaNeueLTStd-Roman"/>
            </a:endParaRPr>
          </a:p>
          <a:p>
            <a:pPr marL="285750" indent="-285750">
              <a:lnSpc>
                <a:spcPct val="115000"/>
              </a:lnSpc>
              <a:spcAft>
                <a:spcPts val="0"/>
              </a:spcAft>
              <a:buFont typeface="Wingdings" panose="05000000000000000000" pitchFamily="2" charset="2"/>
              <a:buChar char="§"/>
            </a:pPr>
            <a:r>
              <a:rPr lang="fr-FR" sz="1500" b="1" dirty="0" smtClean="0">
                <a:latin typeface="HelveticaNeueLTStd-Roman"/>
                <a:ea typeface="Calibri" panose="020F0502020204030204" pitchFamily="34" charset="0"/>
                <a:cs typeface="HelveticaNeueLTStd-Roman"/>
              </a:rPr>
              <a:t>Prendre en compte </a:t>
            </a:r>
            <a:r>
              <a:rPr lang="fr-FR" sz="1500" b="1" dirty="0">
                <a:latin typeface="HelveticaNeueLTStd-Roman"/>
                <a:ea typeface="Calibri" panose="020F0502020204030204" pitchFamily="34" charset="0"/>
                <a:cs typeface="HelveticaNeueLTStd-Roman"/>
              </a:rPr>
              <a:t>la réalité </a:t>
            </a:r>
            <a:r>
              <a:rPr lang="fr-FR" sz="1500" b="1" dirty="0" smtClean="0">
                <a:latin typeface="HelveticaNeueLTStd-Roman"/>
                <a:ea typeface="Calibri" panose="020F0502020204030204" pitchFamily="34" charset="0"/>
                <a:cs typeface="HelveticaNeueLTStd-Roman"/>
              </a:rPr>
              <a:t>transfrontalière</a:t>
            </a:r>
          </a:p>
          <a:p>
            <a:pPr marL="285750" indent="-285750">
              <a:lnSpc>
                <a:spcPct val="115000"/>
              </a:lnSpc>
              <a:spcAft>
                <a:spcPts val="0"/>
              </a:spcAft>
              <a:buFont typeface="Wingdings" panose="05000000000000000000" pitchFamily="2" charset="2"/>
              <a:buChar char="§"/>
            </a:pPr>
            <a:r>
              <a:rPr lang="fr-FR" sz="1500" b="1" dirty="0" smtClean="0">
                <a:latin typeface="HelveticaNeueLTStd-Roman"/>
                <a:ea typeface="Calibri" panose="020F0502020204030204" pitchFamily="34" charset="0"/>
                <a:cs typeface="HelveticaNeueLTStd-Roman"/>
              </a:rPr>
              <a:t>Prendre en compte l’impact territorial des politiques sectorielles sur les espaces transfrontaliers</a:t>
            </a:r>
          </a:p>
          <a:p>
            <a:pPr marL="285750" indent="-285750">
              <a:lnSpc>
                <a:spcPct val="115000"/>
              </a:lnSpc>
              <a:spcAft>
                <a:spcPts val="0"/>
              </a:spcAft>
              <a:buFont typeface="Wingdings" panose="05000000000000000000" pitchFamily="2" charset="2"/>
              <a:buChar char="§"/>
            </a:pPr>
            <a:r>
              <a:rPr lang="fr-FR" sz="1500" b="1" dirty="0" smtClean="0">
                <a:latin typeface="HelveticaNeueLTStd-Roman"/>
                <a:ea typeface="Calibri" panose="020F0502020204030204" pitchFamily="34" charset="0"/>
                <a:cs typeface="HelveticaNeueLTStd-Roman"/>
              </a:rPr>
              <a:t>Poursuivre la politique de cohésion, avec une synergie plus forte entre CTE </a:t>
            </a:r>
          </a:p>
          <a:p>
            <a:pPr>
              <a:lnSpc>
                <a:spcPct val="115000"/>
              </a:lnSpc>
              <a:spcAft>
                <a:spcPts val="0"/>
              </a:spcAft>
            </a:pPr>
            <a:r>
              <a:rPr lang="fr-FR" sz="1500" b="1" dirty="0">
                <a:latin typeface="HelveticaNeueLTStd-Roman"/>
                <a:ea typeface="Calibri" panose="020F0502020204030204" pitchFamily="34" charset="0"/>
                <a:cs typeface="HelveticaNeueLTStd-Roman"/>
              </a:rPr>
              <a:t> </a:t>
            </a:r>
            <a:r>
              <a:rPr lang="fr-FR" sz="1500" b="1" dirty="0" smtClean="0">
                <a:latin typeface="HelveticaNeueLTStd-Roman"/>
                <a:ea typeface="Calibri" panose="020F0502020204030204" pitchFamily="34" charset="0"/>
                <a:cs typeface="HelveticaNeueLTStd-Roman"/>
              </a:rPr>
              <a:t>    et programmes régionaux (</a:t>
            </a:r>
            <a:r>
              <a:rPr lang="fr-FR" sz="1500" b="1" dirty="0" err="1" smtClean="0">
                <a:latin typeface="HelveticaNeueLTStd-Roman"/>
                <a:ea typeface="Calibri" panose="020F0502020204030204" pitchFamily="34" charset="0"/>
                <a:cs typeface="HelveticaNeueLTStd-Roman"/>
              </a:rPr>
              <a:t>Interreg</a:t>
            </a:r>
            <a:r>
              <a:rPr lang="fr-FR" sz="1500" b="1" dirty="0" smtClean="0">
                <a:latin typeface="HelveticaNeueLTStd-Roman"/>
                <a:ea typeface="Calibri" panose="020F0502020204030204" pitchFamily="34" charset="0"/>
                <a:cs typeface="HelveticaNeueLTStd-Roman"/>
              </a:rPr>
              <a:t>, …)</a:t>
            </a:r>
          </a:p>
          <a:p>
            <a:pPr marL="285750" indent="-285750">
              <a:lnSpc>
                <a:spcPct val="115000"/>
              </a:lnSpc>
              <a:spcAft>
                <a:spcPts val="0"/>
              </a:spcAft>
              <a:buFont typeface="Wingdings" panose="05000000000000000000" pitchFamily="2" charset="2"/>
              <a:buChar char="§"/>
            </a:pPr>
            <a:r>
              <a:rPr lang="fr-FR" sz="1500" b="1" dirty="0" smtClean="0">
                <a:latin typeface="HelveticaNeueLTStd-Roman"/>
                <a:ea typeface="Calibri" panose="020F0502020204030204" pitchFamily="34" charset="0"/>
                <a:cs typeface="HelveticaNeueLTStd-Roman"/>
              </a:rPr>
              <a:t>Développer des outils </a:t>
            </a:r>
            <a:r>
              <a:rPr lang="fr-FR" sz="1500" b="1" dirty="0">
                <a:latin typeface="HelveticaNeueLTStd-Roman"/>
                <a:ea typeface="Calibri" panose="020F0502020204030204" pitchFamily="34" charset="0"/>
                <a:cs typeface="HelveticaNeueLTStd-Roman"/>
              </a:rPr>
              <a:t>juridiques pour les projets et les territoires </a:t>
            </a:r>
            <a:r>
              <a:rPr lang="fr-FR" sz="1500" b="1" dirty="0" smtClean="0">
                <a:latin typeface="HelveticaNeueLTStd-Roman"/>
                <a:ea typeface="Calibri" panose="020F0502020204030204" pitchFamily="34" charset="0"/>
                <a:cs typeface="HelveticaNeueLTStd-Roman"/>
              </a:rPr>
              <a:t>transfrontaliers </a:t>
            </a:r>
          </a:p>
          <a:p>
            <a:pPr>
              <a:lnSpc>
                <a:spcPct val="115000"/>
              </a:lnSpc>
              <a:spcAft>
                <a:spcPts val="0"/>
              </a:spcAft>
            </a:pPr>
            <a:r>
              <a:rPr lang="fr-FR" sz="1500" b="1" dirty="0">
                <a:latin typeface="HelveticaNeueLTStd-Roman"/>
                <a:ea typeface="Calibri" panose="020F0502020204030204" pitchFamily="34" charset="0"/>
                <a:cs typeface="HelveticaNeueLTStd-Roman"/>
              </a:rPr>
              <a:t> </a:t>
            </a:r>
            <a:r>
              <a:rPr lang="fr-FR" sz="1500" b="1" dirty="0" smtClean="0">
                <a:latin typeface="HelveticaNeueLTStd-Roman"/>
                <a:ea typeface="Calibri" panose="020F0502020204030204" pitchFamily="34" charset="0"/>
                <a:cs typeface="HelveticaNeueLTStd-Roman"/>
              </a:rPr>
              <a:t>    (GECT, …)</a:t>
            </a:r>
          </a:p>
          <a:p>
            <a:pPr marL="285750" indent="-285750">
              <a:lnSpc>
                <a:spcPct val="115000"/>
              </a:lnSpc>
              <a:spcAft>
                <a:spcPts val="0"/>
              </a:spcAft>
              <a:buFont typeface="Wingdings" panose="05000000000000000000" pitchFamily="2" charset="2"/>
              <a:buChar char="§"/>
            </a:pPr>
            <a:r>
              <a:rPr lang="fr-FR" sz="1500" b="1" dirty="0" smtClean="0">
                <a:latin typeface="HelveticaNeueLTStd-Roman"/>
                <a:ea typeface="Calibri" panose="020F0502020204030204" pitchFamily="34" charset="0"/>
                <a:cs typeface="HelveticaNeueLTStd-Roman"/>
              </a:rPr>
              <a:t>Renforcer </a:t>
            </a:r>
            <a:r>
              <a:rPr lang="fr-FR" sz="1500" b="1" dirty="0">
                <a:latin typeface="HelveticaNeueLTStd-Roman"/>
                <a:ea typeface="Calibri" panose="020F0502020204030204" pitchFamily="34" charset="0"/>
                <a:cs typeface="HelveticaNeueLTStd-Roman"/>
              </a:rPr>
              <a:t>les programmes européens de mise en réseau et de recherche appliquée</a:t>
            </a:r>
          </a:p>
          <a:p>
            <a:pPr marL="285750" indent="-285750">
              <a:lnSpc>
                <a:spcPct val="115000"/>
              </a:lnSpc>
              <a:spcAft>
                <a:spcPts val="0"/>
              </a:spcAft>
              <a:buFont typeface="Wingdings" panose="05000000000000000000" pitchFamily="2" charset="2"/>
              <a:buChar char="§"/>
            </a:pPr>
            <a:r>
              <a:rPr lang="fr-FR" sz="1500" b="1" dirty="0" smtClean="0">
                <a:latin typeface="HelveticaNeueLTStd-Roman"/>
                <a:ea typeface="Calibri" panose="020F0502020204030204" pitchFamily="34" charset="0"/>
                <a:cs typeface="HelveticaNeueLTStd-Roman"/>
              </a:rPr>
              <a:t>Constituer </a:t>
            </a:r>
            <a:r>
              <a:rPr lang="fr-FR" sz="1500" b="1" dirty="0">
                <a:latin typeface="HelveticaNeueLTStd-Roman"/>
                <a:ea typeface="Calibri" panose="020F0502020204030204" pitchFamily="34" charset="0"/>
                <a:cs typeface="HelveticaNeueLTStd-Roman"/>
              </a:rPr>
              <a:t>des réseaux globaux d’échanges sur la question des </a:t>
            </a:r>
            <a:r>
              <a:rPr lang="fr-FR" sz="1500" b="1" dirty="0" smtClean="0">
                <a:latin typeface="HelveticaNeueLTStd-Roman"/>
                <a:ea typeface="Calibri" panose="020F0502020204030204" pitchFamily="34" charset="0"/>
                <a:cs typeface="HelveticaNeueLTStd-Roman"/>
              </a:rPr>
              <a:t>frontières</a:t>
            </a:r>
            <a:endParaRPr lang="fr-FR" sz="1500" b="1" dirty="0">
              <a:latin typeface="HelveticaNeueLTStd-Roman"/>
              <a:ea typeface="Calibri" panose="020F0502020204030204" pitchFamily="34" charset="0"/>
              <a:cs typeface="HelveticaNeueLTStd-Roman"/>
            </a:endParaRPr>
          </a:p>
        </p:txBody>
      </p:sp>
    </p:spTree>
    <p:extLst>
      <p:ext uri="{BB962C8B-B14F-4D97-AF65-F5344CB8AC3E}">
        <p14:creationId xmlns:p14="http://schemas.microsoft.com/office/powerpoint/2010/main" val="4040192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a:stretch>
            <a:fillRect/>
          </a:stretch>
        </p:blipFill>
        <p:spPr>
          <a:xfrm>
            <a:off x="3548506" y="912885"/>
            <a:ext cx="5412613" cy="5341551"/>
          </a:xfrm>
          <a:prstGeom prst="rect">
            <a:avLst/>
          </a:prstGeom>
        </p:spPr>
      </p:pic>
      <p:sp>
        <p:nvSpPr>
          <p:cNvPr id="5" name="Rectangle 4"/>
          <p:cNvSpPr/>
          <p:nvPr/>
        </p:nvSpPr>
        <p:spPr>
          <a:xfrm>
            <a:off x="0" y="325618"/>
            <a:ext cx="12192000" cy="416204"/>
          </a:xfrm>
          <a:prstGeom prst="rect">
            <a:avLst/>
          </a:prstGeom>
        </p:spPr>
        <p:txBody>
          <a:bodyPr wrap="square">
            <a:spAutoFit/>
          </a:bodyPr>
          <a:lstStyle/>
          <a:p>
            <a:pPr algn="ctr">
              <a:lnSpc>
                <a:spcPct val="115000"/>
              </a:lnSpc>
              <a:spcAft>
                <a:spcPts val="0"/>
              </a:spcAft>
            </a:pPr>
            <a:r>
              <a:rPr lang="fr-FR" sz="2000" b="1" dirty="0">
                <a:latin typeface="HelveticaNeueLTStd-Roman"/>
                <a:ea typeface="Calibri" panose="020F0502020204030204" pitchFamily="34" charset="0"/>
                <a:cs typeface="HelveticaNeueLTStd-Roman"/>
              </a:rPr>
              <a:t>Des coopérations à plusieurs échelles sur les frontières nationales</a:t>
            </a:r>
          </a:p>
        </p:txBody>
      </p:sp>
    </p:spTree>
    <p:extLst>
      <p:ext uri="{BB962C8B-B14F-4D97-AF65-F5344CB8AC3E}">
        <p14:creationId xmlns:p14="http://schemas.microsoft.com/office/powerpoint/2010/main" val="19621391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19458" name="Groupe 177"/>
          <p:cNvGrpSpPr>
            <a:grpSpLocks/>
          </p:cNvGrpSpPr>
          <p:nvPr/>
        </p:nvGrpSpPr>
        <p:grpSpPr bwMode="auto">
          <a:xfrm>
            <a:off x="1703388" y="3141663"/>
            <a:ext cx="8748712" cy="1547812"/>
            <a:chOff x="179512" y="1412776"/>
            <a:chExt cx="8748488" cy="1548000"/>
          </a:xfrm>
        </p:grpSpPr>
        <p:sp>
          <p:nvSpPr>
            <p:cNvPr id="179" name="Rectangle 178"/>
            <p:cNvSpPr/>
            <p:nvPr/>
          </p:nvSpPr>
          <p:spPr>
            <a:xfrm>
              <a:off x="216023" y="1412776"/>
              <a:ext cx="8711977" cy="1548000"/>
            </a:xfrm>
            <a:prstGeom prst="rect">
              <a:avLst/>
            </a:prstGeom>
            <a:solidFill>
              <a:srgbClr val="C0C0C0">
                <a:alpha val="44706"/>
              </a:srgbClr>
            </a:solidFill>
            <a:ln>
              <a:noFill/>
            </a:ln>
          </p:spPr>
          <p:style>
            <a:lnRef idx="1">
              <a:schemeClr val="dk1"/>
            </a:lnRef>
            <a:fillRef idx="2">
              <a:schemeClr val="dk1"/>
            </a:fillRef>
            <a:effectRef idx="1">
              <a:schemeClr val="dk1"/>
            </a:effectRef>
            <a:fontRef idx="minor">
              <a:schemeClr val="dk1"/>
            </a:fontRef>
          </p:style>
          <p:txBody>
            <a:bodyPr anchor="ctr"/>
            <a:lstStyle/>
            <a:p>
              <a:pPr algn="ctr">
                <a:defRPr/>
              </a:pPr>
              <a:endParaRPr lang="fr-FR"/>
            </a:p>
          </p:txBody>
        </p:sp>
        <p:sp>
          <p:nvSpPr>
            <p:cNvPr id="19498" name="ZoneTexte 179"/>
            <p:cNvSpPr txBox="1">
              <a:spLocks noChangeArrowheads="1"/>
            </p:cNvSpPr>
            <p:nvPr/>
          </p:nvSpPr>
          <p:spPr bwMode="auto">
            <a:xfrm>
              <a:off x="179512" y="1423809"/>
              <a:ext cx="10967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aramond" panose="02020404030301010803" pitchFamily="18" charset="0"/>
                  <a:ea typeface="MS PGothic" panose="020B0600070205080204" pitchFamily="34" charset="-128"/>
                </a:defRPr>
              </a:lvl1pPr>
              <a:lvl2pPr marL="742950" indent="-285750" eaLnBrk="0" hangingPunct="0">
                <a:defRPr>
                  <a:solidFill>
                    <a:schemeClr val="tx1"/>
                  </a:solidFill>
                  <a:latin typeface="Garamond" panose="02020404030301010803" pitchFamily="18" charset="0"/>
                  <a:ea typeface="MS PGothic" panose="020B0600070205080204" pitchFamily="34" charset="-128"/>
                </a:defRPr>
              </a:lvl2pPr>
              <a:lvl3pPr marL="1143000" indent="-228600" eaLnBrk="0" hangingPunct="0">
                <a:defRPr>
                  <a:solidFill>
                    <a:schemeClr val="tx1"/>
                  </a:solidFill>
                  <a:latin typeface="Garamond" panose="02020404030301010803" pitchFamily="18" charset="0"/>
                  <a:ea typeface="MS PGothic" panose="020B0600070205080204" pitchFamily="34" charset="-128"/>
                </a:defRPr>
              </a:lvl3pPr>
              <a:lvl4pPr marL="1600200" indent="-228600" eaLnBrk="0" hangingPunct="0">
                <a:defRPr>
                  <a:solidFill>
                    <a:schemeClr val="tx1"/>
                  </a:solidFill>
                  <a:latin typeface="Garamond" panose="02020404030301010803" pitchFamily="18" charset="0"/>
                  <a:ea typeface="MS PGothic" panose="020B0600070205080204" pitchFamily="34" charset="-128"/>
                </a:defRPr>
              </a:lvl4pPr>
              <a:lvl5pPr marL="2057400" indent="-228600" eaLnBrk="0" hangingPunct="0">
                <a:defRPr>
                  <a:solidFill>
                    <a:schemeClr val="tx1"/>
                  </a:solidFill>
                  <a:latin typeface="Garamond" panose="02020404030301010803"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9pPr>
            </a:lstStyle>
            <a:p>
              <a:pPr eaLnBrk="1" hangingPunct="1"/>
              <a:r>
                <a:rPr lang="fr-FR" altLang="fr-FR" sz="1200" i="1">
                  <a:solidFill>
                    <a:srgbClr val="C00000"/>
                  </a:solidFill>
                  <a:latin typeface="Arial Narrow" panose="020B0606020202030204" pitchFamily="34" charset="0"/>
                </a:rPr>
                <a:t>Niveau régional </a:t>
              </a:r>
            </a:p>
          </p:txBody>
        </p:sp>
      </p:grpSp>
      <p:grpSp>
        <p:nvGrpSpPr>
          <p:cNvPr id="19459" name="Groupe 180"/>
          <p:cNvGrpSpPr>
            <a:grpSpLocks/>
          </p:cNvGrpSpPr>
          <p:nvPr/>
        </p:nvGrpSpPr>
        <p:grpSpPr bwMode="auto">
          <a:xfrm>
            <a:off x="1703388" y="4905376"/>
            <a:ext cx="8748712" cy="1547813"/>
            <a:chOff x="179512" y="1412776"/>
            <a:chExt cx="8748488" cy="1548000"/>
          </a:xfrm>
        </p:grpSpPr>
        <p:sp>
          <p:nvSpPr>
            <p:cNvPr id="182" name="Rectangle 181"/>
            <p:cNvSpPr/>
            <p:nvPr/>
          </p:nvSpPr>
          <p:spPr>
            <a:xfrm>
              <a:off x="216023" y="1412776"/>
              <a:ext cx="8711977" cy="1548000"/>
            </a:xfrm>
            <a:prstGeom prst="rect">
              <a:avLst/>
            </a:prstGeom>
            <a:solidFill>
              <a:srgbClr val="B2B2B2">
                <a:alpha val="60000"/>
              </a:srgbClr>
            </a:solidFill>
            <a:ln>
              <a:noFill/>
            </a:ln>
          </p:spPr>
          <p:style>
            <a:lnRef idx="1">
              <a:schemeClr val="dk1"/>
            </a:lnRef>
            <a:fillRef idx="2">
              <a:schemeClr val="dk1"/>
            </a:fillRef>
            <a:effectRef idx="1">
              <a:schemeClr val="dk1"/>
            </a:effectRef>
            <a:fontRef idx="minor">
              <a:schemeClr val="dk1"/>
            </a:fontRef>
          </p:style>
          <p:txBody>
            <a:bodyPr anchor="ctr"/>
            <a:lstStyle/>
            <a:p>
              <a:pPr algn="ctr">
                <a:defRPr/>
              </a:pPr>
              <a:endParaRPr lang="fr-FR"/>
            </a:p>
          </p:txBody>
        </p:sp>
        <p:sp>
          <p:nvSpPr>
            <p:cNvPr id="19496" name="ZoneTexte 182"/>
            <p:cNvSpPr txBox="1">
              <a:spLocks noChangeArrowheads="1"/>
            </p:cNvSpPr>
            <p:nvPr/>
          </p:nvSpPr>
          <p:spPr bwMode="auto">
            <a:xfrm>
              <a:off x="179512" y="1423809"/>
              <a:ext cx="93326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aramond" panose="02020404030301010803" pitchFamily="18" charset="0"/>
                  <a:ea typeface="MS PGothic" panose="020B0600070205080204" pitchFamily="34" charset="-128"/>
                </a:defRPr>
              </a:lvl1pPr>
              <a:lvl2pPr marL="742950" indent="-285750" eaLnBrk="0" hangingPunct="0">
                <a:defRPr>
                  <a:solidFill>
                    <a:schemeClr val="tx1"/>
                  </a:solidFill>
                  <a:latin typeface="Garamond" panose="02020404030301010803" pitchFamily="18" charset="0"/>
                  <a:ea typeface="MS PGothic" panose="020B0600070205080204" pitchFamily="34" charset="-128"/>
                </a:defRPr>
              </a:lvl2pPr>
              <a:lvl3pPr marL="1143000" indent="-228600" eaLnBrk="0" hangingPunct="0">
                <a:defRPr>
                  <a:solidFill>
                    <a:schemeClr val="tx1"/>
                  </a:solidFill>
                  <a:latin typeface="Garamond" panose="02020404030301010803" pitchFamily="18" charset="0"/>
                  <a:ea typeface="MS PGothic" panose="020B0600070205080204" pitchFamily="34" charset="-128"/>
                </a:defRPr>
              </a:lvl3pPr>
              <a:lvl4pPr marL="1600200" indent="-228600" eaLnBrk="0" hangingPunct="0">
                <a:defRPr>
                  <a:solidFill>
                    <a:schemeClr val="tx1"/>
                  </a:solidFill>
                  <a:latin typeface="Garamond" panose="02020404030301010803" pitchFamily="18" charset="0"/>
                  <a:ea typeface="MS PGothic" panose="020B0600070205080204" pitchFamily="34" charset="-128"/>
                </a:defRPr>
              </a:lvl4pPr>
              <a:lvl5pPr marL="2057400" indent="-228600" eaLnBrk="0" hangingPunct="0">
                <a:defRPr>
                  <a:solidFill>
                    <a:schemeClr val="tx1"/>
                  </a:solidFill>
                  <a:latin typeface="Garamond" panose="02020404030301010803"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9pPr>
            </a:lstStyle>
            <a:p>
              <a:pPr eaLnBrk="1" hangingPunct="1"/>
              <a:r>
                <a:rPr lang="fr-FR" altLang="fr-FR" sz="1200" i="1">
                  <a:solidFill>
                    <a:srgbClr val="C00000"/>
                  </a:solidFill>
                  <a:latin typeface="Arial Narrow" panose="020B0606020202030204" pitchFamily="34" charset="0"/>
                </a:rPr>
                <a:t>Niveau local </a:t>
              </a:r>
            </a:p>
          </p:txBody>
        </p:sp>
      </p:grpSp>
      <p:grpSp>
        <p:nvGrpSpPr>
          <p:cNvPr id="19460" name="Groupe 174"/>
          <p:cNvGrpSpPr>
            <a:grpSpLocks/>
          </p:cNvGrpSpPr>
          <p:nvPr/>
        </p:nvGrpSpPr>
        <p:grpSpPr bwMode="auto">
          <a:xfrm>
            <a:off x="1703388" y="333375"/>
            <a:ext cx="8748712" cy="863600"/>
            <a:chOff x="179512" y="332656"/>
            <a:chExt cx="8748488" cy="864000"/>
          </a:xfrm>
        </p:grpSpPr>
        <p:sp>
          <p:nvSpPr>
            <p:cNvPr id="169" name="Rectangle 168"/>
            <p:cNvSpPr/>
            <p:nvPr/>
          </p:nvSpPr>
          <p:spPr>
            <a:xfrm>
              <a:off x="216023" y="332656"/>
              <a:ext cx="8711977" cy="864000"/>
            </a:xfrm>
            <a:prstGeom prst="rect">
              <a:avLst/>
            </a:prstGeom>
            <a:solidFill>
              <a:srgbClr val="D9D9D9">
                <a:alpha val="30196"/>
              </a:srgbClr>
            </a:solidFill>
            <a:ln>
              <a:noFill/>
            </a:ln>
          </p:spPr>
          <p:style>
            <a:lnRef idx="1">
              <a:schemeClr val="dk1"/>
            </a:lnRef>
            <a:fillRef idx="2">
              <a:schemeClr val="dk1"/>
            </a:fillRef>
            <a:effectRef idx="1">
              <a:schemeClr val="dk1"/>
            </a:effectRef>
            <a:fontRef idx="minor">
              <a:schemeClr val="dk1"/>
            </a:fontRef>
          </p:style>
          <p:txBody>
            <a:bodyPr anchor="ctr"/>
            <a:lstStyle/>
            <a:p>
              <a:pPr algn="ctr">
                <a:defRPr/>
              </a:pPr>
              <a:endParaRPr lang="fr-FR" dirty="0"/>
            </a:p>
          </p:txBody>
        </p:sp>
        <p:sp>
          <p:nvSpPr>
            <p:cNvPr id="19494" name="ZoneTexte 173"/>
            <p:cNvSpPr txBox="1">
              <a:spLocks noChangeArrowheads="1"/>
            </p:cNvSpPr>
            <p:nvPr/>
          </p:nvSpPr>
          <p:spPr bwMode="auto">
            <a:xfrm>
              <a:off x="179512" y="332656"/>
              <a:ext cx="11480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aramond" panose="02020404030301010803" pitchFamily="18" charset="0"/>
                  <a:ea typeface="MS PGothic" panose="020B0600070205080204" pitchFamily="34" charset="-128"/>
                </a:defRPr>
              </a:lvl1pPr>
              <a:lvl2pPr marL="742950" indent="-285750" eaLnBrk="0" hangingPunct="0">
                <a:defRPr>
                  <a:solidFill>
                    <a:schemeClr val="tx1"/>
                  </a:solidFill>
                  <a:latin typeface="Garamond" panose="02020404030301010803" pitchFamily="18" charset="0"/>
                  <a:ea typeface="MS PGothic" panose="020B0600070205080204" pitchFamily="34" charset="-128"/>
                </a:defRPr>
              </a:lvl2pPr>
              <a:lvl3pPr marL="1143000" indent="-228600" eaLnBrk="0" hangingPunct="0">
                <a:defRPr>
                  <a:solidFill>
                    <a:schemeClr val="tx1"/>
                  </a:solidFill>
                  <a:latin typeface="Garamond" panose="02020404030301010803" pitchFamily="18" charset="0"/>
                  <a:ea typeface="MS PGothic" panose="020B0600070205080204" pitchFamily="34" charset="-128"/>
                </a:defRPr>
              </a:lvl3pPr>
              <a:lvl4pPr marL="1600200" indent="-228600" eaLnBrk="0" hangingPunct="0">
                <a:defRPr>
                  <a:solidFill>
                    <a:schemeClr val="tx1"/>
                  </a:solidFill>
                  <a:latin typeface="Garamond" panose="02020404030301010803" pitchFamily="18" charset="0"/>
                  <a:ea typeface="MS PGothic" panose="020B0600070205080204" pitchFamily="34" charset="-128"/>
                </a:defRPr>
              </a:lvl4pPr>
              <a:lvl5pPr marL="2057400" indent="-228600" eaLnBrk="0" hangingPunct="0">
                <a:defRPr>
                  <a:solidFill>
                    <a:schemeClr val="tx1"/>
                  </a:solidFill>
                  <a:latin typeface="Garamond" panose="02020404030301010803"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9pPr>
            </a:lstStyle>
            <a:p>
              <a:pPr eaLnBrk="1" hangingPunct="1"/>
              <a:r>
                <a:rPr lang="fr-FR" altLang="fr-FR" sz="1200" i="1">
                  <a:solidFill>
                    <a:srgbClr val="C00000"/>
                  </a:solidFill>
                  <a:latin typeface="Arial Narrow" panose="020B0606020202030204" pitchFamily="34" charset="0"/>
                </a:rPr>
                <a:t>Niveau européen</a:t>
              </a:r>
            </a:p>
          </p:txBody>
        </p:sp>
      </p:grpSp>
      <p:grpSp>
        <p:nvGrpSpPr>
          <p:cNvPr id="19461" name="Groupe 176"/>
          <p:cNvGrpSpPr>
            <a:grpSpLocks/>
          </p:cNvGrpSpPr>
          <p:nvPr/>
        </p:nvGrpSpPr>
        <p:grpSpPr bwMode="auto">
          <a:xfrm>
            <a:off x="1703388" y="1376363"/>
            <a:ext cx="8748712" cy="1547812"/>
            <a:chOff x="179512" y="1412776"/>
            <a:chExt cx="8748488" cy="1548000"/>
          </a:xfrm>
        </p:grpSpPr>
        <p:sp>
          <p:nvSpPr>
            <p:cNvPr id="170" name="Rectangle 169"/>
            <p:cNvSpPr/>
            <p:nvPr/>
          </p:nvSpPr>
          <p:spPr>
            <a:xfrm>
              <a:off x="216023" y="1412776"/>
              <a:ext cx="8711977" cy="1548000"/>
            </a:xfrm>
            <a:prstGeom prst="rect">
              <a:avLst/>
            </a:prstGeom>
            <a:solidFill>
              <a:srgbClr val="DDDDDD">
                <a:alpha val="40000"/>
              </a:srgbClr>
            </a:solidFill>
            <a:ln>
              <a:noFill/>
            </a:ln>
          </p:spPr>
          <p:style>
            <a:lnRef idx="1">
              <a:schemeClr val="dk1"/>
            </a:lnRef>
            <a:fillRef idx="2">
              <a:schemeClr val="dk1"/>
            </a:fillRef>
            <a:effectRef idx="1">
              <a:schemeClr val="dk1"/>
            </a:effectRef>
            <a:fontRef idx="minor">
              <a:schemeClr val="dk1"/>
            </a:fontRef>
          </p:style>
          <p:txBody>
            <a:bodyPr anchor="ctr"/>
            <a:lstStyle/>
            <a:p>
              <a:pPr algn="ctr">
                <a:defRPr/>
              </a:pPr>
              <a:endParaRPr lang="fr-FR"/>
            </a:p>
          </p:txBody>
        </p:sp>
        <p:sp>
          <p:nvSpPr>
            <p:cNvPr id="19492" name="ZoneTexte 175"/>
            <p:cNvSpPr txBox="1">
              <a:spLocks noChangeArrowheads="1"/>
            </p:cNvSpPr>
            <p:nvPr/>
          </p:nvSpPr>
          <p:spPr bwMode="auto">
            <a:xfrm>
              <a:off x="179512" y="1423809"/>
              <a:ext cx="11528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aramond" panose="02020404030301010803" pitchFamily="18" charset="0"/>
                  <a:ea typeface="MS PGothic" panose="020B0600070205080204" pitchFamily="34" charset="-128"/>
                </a:defRPr>
              </a:lvl1pPr>
              <a:lvl2pPr marL="742950" indent="-285750" eaLnBrk="0" hangingPunct="0">
                <a:defRPr>
                  <a:solidFill>
                    <a:schemeClr val="tx1"/>
                  </a:solidFill>
                  <a:latin typeface="Garamond" panose="02020404030301010803" pitchFamily="18" charset="0"/>
                  <a:ea typeface="MS PGothic" panose="020B0600070205080204" pitchFamily="34" charset="-128"/>
                </a:defRPr>
              </a:lvl2pPr>
              <a:lvl3pPr marL="1143000" indent="-228600" eaLnBrk="0" hangingPunct="0">
                <a:defRPr>
                  <a:solidFill>
                    <a:schemeClr val="tx1"/>
                  </a:solidFill>
                  <a:latin typeface="Garamond" panose="02020404030301010803" pitchFamily="18" charset="0"/>
                  <a:ea typeface="MS PGothic" panose="020B0600070205080204" pitchFamily="34" charset="-128"/>
                </a:defRPr>
              </a:lvl3pPr>
              <a:lvl4pPr marL="1600200" indent="-228600" eaLnBrk="0" hangingPunct="0">
                <a:defRPr>
                  <a:solidFill>
                    <a:schemeClr val="tx1"/>
                  </a:solidFill>
                  <a:latin typeface="Garamond" panose="02020404030301010803" pitchFamily="18" charset="0"/>
                  <a:ea typeface="MS PGothic" panose="020B0600070205080204" pitchFamily="34" charset="-128"/>
                </a:defRPr>
              </a:lvl4pPr>
              <a:lvl5pPr marL="2057400" indent="-228600" eaLnBrk="0" hangingPunct="0">
                <a:defRPr>
                  <a:solidFill>
                    <a:schemeClr val="tx1"/>
                  </a:solidFill>
                  <a:latin typeface="Garamond" panose="02020404030301010803"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9pPr>
            </a:lstStyle>
            <a:p>
              <a:pPr eaLnBrk="1" hangingPunct="1"/>
              <a:r>
                <a:rPr lang="fr-FR" altLang="fr-FR" sz="1200" i="1">
                  <a:solidFill>
                    <a:srgbClr val="C00000"/>
                  </a:solidFill>
                  <a:latin typeface="Arial Narrow" panose="020B0606020202030204" pitchFamily="34" charset="0"/>
                </a:rPr>
                <a:t>Niveau  national </a:t>
              </a:r>
            </a:p>
          </p:txBody>
        </p:sp>
      </p:grpSp>
      <p:sp>
        <p:nvSpPr>
          <p:cNvPr id="17" name="Rectangle 16"/>
          <p:cNvSpPr/>
          <p:nvPr/>
        </p:nvSpPr>
        <p:spPr bwMode="auto">
          <a:xfrm>
            <a:off x="5610225" y="3968750"/>
            <a:ext cx="971550" cy="539750"/>
          </a:xfrm>
          <a:prstGeom prst="rect">
            <a:avLst/>
          </a:prstGeom>
        </p:spPr>
        <p:style>
          <a:lnRef idx="1">
            <a:schemeClr val="accent4"/>
          </a:lnRef>
          <a:fillRef idx="3">
            <a:schemeClr val="accent4"/>
          </a:fillRef>
          <a:effectRef idx="2">
            <a:schemeClr val="accent4"/>
          </a:effectRef>
          <a:fontRef idx="minor">
            <a:schemeClr val="lt1"/>
          </a:fontRef>
        </p:style>
        <p:txBody>
          <a:bodyPr anchor="ctr"/>
          <a:lstStyle/>
          <a:p>
            <a:pPr algn="ctr">
              <a:defRPr/>
            </a:pPr>
            <a:r>
              <a:rPr lang="en-GB" sz="1200" b="1" dirty="0" err="1">
                <a:solidFill>
                  <a:schemeClr val="bg1"/>
                </a:solidFill>
                <a:latin typeface="Arial Narrow" pitchFamily="34" charset="0"/>
              </a:rPr>
              <a:t>Autorité</a:t>
            </a:r>
            <a:r>
              <a:rPr lang="en-GB" sz="1200" b="1" dirty="0">
                <a:solidFill>
                  <a:schemeClr val="bg1"/>
                </a:solidFill>
                <a:latin typeface="Arial Narrow" pitchFamily="34" charset="0"/>
              </a:rPr>
              <a:t> de </a:t>
            </a:r>
            <a:r>
              <a:rPr lang="en-GB" sz="1200" b="1" dirty="0" err="1">
                <a:solidFill>
                  <a:schemeClr val="bg1"/>
                </a:solidFill>
                <a:latin typeface="Arial Narrow" pitchFamily="34" charset="0"/>
              </a:rPr>
              <a:t>gestion</a:t>
            </a:r>
            <a:r>
              <a:rPr lang="en-GB" sz="1200" b="1" dirty="0">
                <a:solidFill>
                  <a:schemeClr val="bg1"/>
                </a:solidFill>
                <a:latin typeface="Arial Narrow" pitchFamily="34" charset="0"/>
              </a:rPr>
              <a:t> </a:t>
            </a:r>
          </a:p>
          <a:p>
            <a:pPr algn="ctr">
              <a:defRPr/>
            </a:pPr>
            <a:r>
              <a:rPr lang="en-GB" sz="1200" b="1" dirty="0">
                <a:solidFill>
                  <a:schemeClr val="bg1"/>
                </a:solidFill>
                <a:latin typeface="Arial Narrow" pitchFamily="34" charset="0"/>
              </a:rPr>
              <a:t>STC</a:t>
            </a:r>
          </a:p>
        </p:txBody>
      </p:sp>
      <p:sp>
        <p:nvSpPr>
          <p:cNvPr id="19" name="Rectangle à coins arrondis 18"/>
          <p:cNvSpPr/>
          <p:nvPr/>
        </p:nvSpPr>
        <p:spPr bwMode="auto">
          <a:xfrm>
            <a:off x="5087939" y="5842000"/>
            <a:ext cx="936625" cy="539750"/>
          </a:xfrm>
          <a:prstGeom prst="roundRect">
            <a:avLst/>
          </a:prstGeom>
        </p:spPr>
        <p:style>
          <a:lnRef idx="1">
            <a:schemeClr val="accent6"/>
          </a:lnRef>
          <a:fillRef idx="3">
            <a:schemeClr val="accent6"/>
          </a:fillRef>
          <a:effectRef idx="2">
            <a:schemeClr val="accent6"/>
          </a:effectRef>
          <a:fontRef idx="minor">
            <a:schemeClr val="lt1"/>
          </a:fontRef>
        </p:style>
        <p:txBody>
          <a:bodyPr anchor="ctr"/>
          <a:lstStyle/>
          <a:p>
            <a:pPr algn="ctr">
              <a:defRPr/>
            </a:pPr>
            <a:r>
              <a:rPr lang="en-GB" sz="1100" b="1" dirty="0" err="1">
                <a:solidFill>
                  <a:schemeClr val="bg1"/>
                </a:solidFill>
                <a:latin typeface="Arial Narrow" pitchFamily="34" charset="0"/>
              </a:rPr>
              <a:t>Projets</a:t>
            </a:r>
            <a:r>
              <a:rPr lang="en-GB" sz="1100" b="1" dirty="0">
                <a:solidFill>
                  <a:schemeClr val="bg1"/>
                </a:solidFill>
                <a:latin typeface="Arial Narrow" pitchFamily="34" charset="0"/>
              </a:rPr>
              <a:t> </a:t>
            </a:r>
            <a:r>
              <a:rPr lang="en-GB" sz="1100" b="1" dirty="0" err="1">
                <a:solidFill>
                  <a:schemeClr val="bg1"/>
                </a:solidFill>
                <a:latin typeface="Arial Narrow" pitchFamily="34" charset="0"/>
              </a:rPr>
              <a:t>sectoriels</a:t>
            </a:r>
            <a:endParaRPr lang="en-GB" sz="1100" b="1" dirty="0">
              <a:solidFill>
                <a:schemeClr val="bg1"/>
              </a:solidFill>
              <a:latin typeface="Arial Narrow" pitchFamily="34" charset="0"/>
            </a:endParaRPr>
          </a:p>
        </p:txBody>
      </p:sp>
      <p:sp>
        <p:nvSpPr>
          <p:cNvPr id="65" name="Rectangle 64"/>
          <p:cNvSpPr/>
          <p:nvPr/>
        </p:nvSpPr>
        <p:spPr bwMode="auto">
          <a:xfrm>
            <a:off x="5230814" y="3357563"/>
            <a:ext cx="1730375" cy="539750"/>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GB" sz="1200" b="1" dirty="0">
                <a:solidFill>
                  <a:schemeClr val="tx1">
                    <a:lumMod val="50000"/>
                    <a:lumOff val="50000"/>
                  </a:schemeClr>
                </a:solidFill>
                <a:latin typeface="Arial Narrow" pitchFamily="34" charset="0"/>
              </a:rPr>
              <a:t>Programme de </a:t>
            </a:r>
            <a:r>
              <a:rPr lang="en-GB" sz="1200" b="1" dirty="0" err="1">
                <a:solidFill>
                  <a:schemeClr val="tx1">
                    <a:lumMod val="50000"/>
                    <a:lumOff val="50000"/>
                  </a:schemeClr>
                </a:solidFill>
                <a:latin typeface="Arial Narrow" pitchFamily="34" charset="0"/>
              </a:rPr>
              <a:t>coopération</a:t>
            </a:r>
            <a:r>
              <a:rPr lang="en-GB" sz="1200" b="1" dirty="0">
                <a:solidFill>
                  <a:schemeClr val="tx1">
                    <a:lumMod val="50000"/>
                    <a:lumOff val="50000"/>
                  </a:schemeClr>
                </a:solidFill>
                <a:latin typeface="Arial Narrow" pitchFamily="34" charset="0"/>
              </a:rPr>
              <a:t> </a:t>
            </a:r>
          </a:p>
        </p:txBody>
      </p:sp>
      <p:sp>
        <p:nvSpPr>
          <p:cNvPr id="79" name="Rectangle 78"/>
          <p:cNvSpPr/>
          <p:nvPr/>
        </p:nvSpPr>
        <p:spPr bwMode="auto">
          <a:xfrm>
            <a:off x="5610225" y="4652963"/>
            <a:ext cx="971550" cy="792162"/>
          </a:xfrm>
          <a:prstGeom prst="rect">
            <a:avLst/>
          </a:prstGeom>
          <a:ln/>
        </p:spPr>
        <p:style>
          <a:lnRef idx="1">
            <a:schemeClr val="accent4"/>
          </a:lnRef>
          <a:fillRef idx="3">
            <a:schemeClr val="accent4"/>
          </a:fillRef>
          <a:effectRef idx="2">
            <a:schemeClr val="accent4"/>
          </a:effectRef>
          <a:fontRef idx="minor">
            <a:schemeClr val="lt1"/>
          </a:fontRef>
        </p:style>
        <p:txBody>
          <a:bodyPr anchor="ctr" anchorCtr="1"/>
          <a:lstStyle/>
          <a:p>
            <a:pPr algn="ctr">
              <a:defRPr/>
            </a:pPr>
            <a:r>
              <a:rPr lang="en-GB" sz="1200" b="1" dirty="0">
                <a:solidFill>
                  <a:schemeClr val="bg1"/>
                </a:solidFill>
                <a:latin typeface="Arial Narrow" pitchFamily="34" charset="0"/>
              </a:rPr>
              <a:t>GECT </a:t>
            </a:r>
            <a:r>
              <a:rPr lang="en-GB" sz="1200" b="1" dirty="0" err="1">
                <a:solidFill>
                  <a:schemeClr val="bg1"/>
                </a:solidFill>
                <a:latin typeface="Arial Narrow" pitchFamily="34" charset="0"/>
              </a:rPr>
              <a:t>ou</a:t>
            </a:r>
            <a:r>
              <a:rPr lang="en-GB" sz="1200" b="1" dirty="0">
                <a:solidFill>
                  <a:schemeClr val="bg1"/>
                </a:solidFill>
                <a:latin typeface="Arial Narrow" pitchFamily="34" charset="0"/>
              </a:rPr>
              <a:t> </a:t>
            </a:r>
            <a:r>
              <a:rPr lang="en-GB" sz="1200" b="1" dirty="0" err="1">
                <a:solidFill>
                  <a:schemeClr val="bg1"/>
                </a:solidFill>
                <a:latin typeface="Arial Narrow" pitchFamily="34" charset="0"/>
              </a:rPr>
              <a:t>équivalent</a:t>
            </a:r>
            <a:endParaRPr lang="en-GB" sz="1200" b="1" dirty="0">
              <a:solidFill>
                <a:schemeClr val="bg1"/>
              </a:solidFill>
              <a:latin typeface="Arial Narrow" pitchFamily="34" charset="0"/>
            </a:endParaRPr>
          </a:p>
        </p:txBody>
      </p:sp>
      <p:sp>
        <p:nvSpPr>
          <p:cNvPr id="93" name="Rectangle à coins arrondis 92"/>
          <p:cNvSpPr/>
          <p:nvPr/>
        </p:nvSpPr>
        <p:spPr bwMode="auto">
          <a:xfrm>
            <a:off x="6167439" y="5842000"/>
            <a:ext cx="936625" cy="539750"/>
          </a:xfrm>
          <a:prstGeom prst="roundRect">
            <a:avLst/>
          </a:prstGeom>
        </p:spPr>
        <p:style>
          <a:lnRef idx="1">
            <a:schemeClr val="accent6"/>
          </a:lnRef>
          <a:fillRef idx="3">
            <a:schemeClr val="accent6"/>
          </a:fillRef>
          <a:effectRef idx="2">
            <a:schemeClr val="accent6"/>
          </a:effectRef>
          <a:fontRef idx="minor">
            <a:schemeClr val="lt1"/>
          </a:fontRef>
        </p:style>
        <p:txBody>
          <a:bodyPr anchor="ctr"/>
          <a:lstStyle/>
          <a:p>
            <a:pPr algn="ctr">
              <a:defRPr/>
            </a:pPr>
            <a:r>
              <a:rPr lang="en-GB" sz="1100" b="1" dirty="0" err="1">
                <a:solidFill>
                  <a:schemeClr val="bg1"/>
                </a:solidFill>
                <a:latin typeface="Arial Narrow" pitchFamily="34" charset="0"/>
              </a:rPr>
              <a:t>Projets</a:t>
            </a:r>
            <a:r>
              <a:rPr lang="en-GB" sz="1100" b="1" dirty="0">
                <a:solidFill>
                  <a:schemeClr val="bg1"/>
                </a:solidFill>
                <a:latin typeface="Arial Narrow" pitchFamily="34" charset="0"/>
              </a:rPr>
              <a:t>  </a:t>
            </a:r>
            <a:r>
              <a:rPr lang="en-GB" sz="1100" b="1" dirty="0" err="1">
                <a:solidFill>
                  <a:schemeClr val="bg1"/>
                </a:solidFill>
                <a:latin typeface="Arial Narrow" pitchFamily="34" charset="0"/>
              </a:rPr>
              <a:t>territoriaux</a:t>
            </a:r>
            <a:endParaRPr lang="en-GB" sz="1100" b="1" dirty="0">
              <a:solidFill>
                <a:schemeClr val="bg1"/>
              </a:solidFill>
              <a:latin typeface="Arial Narrow" pitchFamily="34" charset="0"/>
            </a:endParaRPr>
          </a:p>
          <a:p>
            <a:pPr algn="ctr">
              <a:defRPr/>
            </a:pPr>
            <a:r>
              <a:rPr lang="en-GB" sz="1100" b="1" dirty="0" err="1">
                <a:solidFill>
                  <a:schemeClr val="bg1"/>
                </a:solidFill>
                <a:latin typeface="Arial Narrow" pitchFamily="34" charset="0"/>
              </a:rPr>
              <a:t>ITI</a:t>
            </a:r>
            <a:r>
              <a:rPr lang="en-GB" sz="1100" b="1" dirty="0">
                <a:solidFill>
                  <a:schemeClr val="bg1"/>
                </a:solidFill>
                <a:latin typeface="Arial Narrow" pitchFamily="34" charset="0"/>
              </a:rPr>
              <a:t>, CLLD</a:t>
            </a:r>
          </a:p>
        </p:txBody>
      </p:sp>
      <p:sp>
        <p:nvSpPr>
          <p:cNvPr id="22" name="Rectangle 21"/>
          <p:cNvSpPr/>
          <p:nvPr/>
        </p:nvSpPr>
        <p:spPr bwMode="auto">
          <a:xfrm>
            <a:off x="5053013" y="476251"/>
            <a:ext cx="2087562" cy="360363"/>
          </a:xfrm>
          <a:prstGeom prst="rect">
            <a:avLst/>
          </a:prstGeom>
        </p:spPr>
        <p:style>
          <a:lnRef idx="1">
            <a:schemeClr val="accent4"/>
          </a:lnRef>
          <a:fillRef idx="3">
            <a:schemeClr val="accent4"/>
          </a:fillRef>
          <a:effectRef idx="2">
            <a:schemeClr val="accent4"/>
          </a:effectRef>
          <a:fontRef idx="minor">
            <a:schemeClr val="lt1"/>
          </a:fontRef>
        </p:style>
        <p:txBody>
          <a:bodyPr anchor="ctr"/>
          <a:lstStyle/>
          <a:p>
            <a:pPr algn="ctr">
              <a:defRPr/>
            </a:pPr>
            <a:r>
              <a:rPr lang="en-GB" b="1" dirty="0">
                <a:solidFill>
                  <a:schemeClr val="bg1"/>
                </a:solidFill>
                <a:latin typeface="Arial Narrow" pitchFamily="34" charset="0"/>
              </a:rPr>
              <a:t>Union </a:t>
            </a:r>
            <a:r>
              <a:rPr lang="en-GB" b="1" dirty="0" err="1">
                <a:solidFill>
                  <a:schemeClr val="bg1"/>
                </a:solidFill>
                <a:latin typeface="Arial Narrow" pitchFamily="34" charset="0"/>
              </a:rPr>
              <a:t>Européenne</a:t>
            </a:r>
            <a:endParaRPr lang="en-GB" b="1" dirty="0">
              <a:solidFill>
                <a:schemeClr val="bg1"/>
              </a:solidFill>
              <a:latin typeface="Arial Narrow" pitchFamily="34" charset="0"/>
            </a:endParaRPr>
          </a:p>
        </p:txBody>
      </p:sp>
      <p:grpSp>
        <p:nvGrpSpPr>
          <p:cNvPr id="19468" name="Groupe 170"/>
          <p:cNvGrpSpPr>
            <a:grpSpLocks/>
          </p:cNvGrpSpPr>
          <p:nvPr/>
        </p:nvGrpSpPr>
        <p:grpSpPr bwMode="auto">
          <a:xfrm>
            <a:off x="3000375" y="1617663"/>
            <a:ext cx="6191250" cy="874712"/>
            <a:chOff x="1475656" y="827420"/>
            <a:chExt cx="6192688" cy="875869"/>
          </a:xfrm>
        </p:grpSpPr>
        <p:sp>
          <p:nvSpPr>
            <p:cNvPr id="34" name="Rectangle 33"/>
            <p:cNvSpPr/>
            <p:nvPr/>
          </p:nvSpPr>
          <p:spPr bwMode="auto">
            <a:xfrm>
              <a:off x="1475656" y="1410803"/>
              <a:ext cx="1727601" cy="287718"/>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GB" sz="1100" b="1" dirty="0">
                  <a:solidFill>
                    <a:schemeClr val="tx1">
                      <a:lumMod val="50000"/>
                      <a:lumOff val="50000"/>
                    </a:schemeClr>
                  </a:solidFill>
                  <a:latin typeface="Arial Narrow" pitchFamily="34" charset="0"/>
                </a:rPr>
                <a:t>Accord de </a:t>
              </a:r>
              <a:r>
                <a:rPr lang="en-GB" sz="1100" b="1" dirty="0" err="1">
                  <a:solidFill>
                    <a:schemeClr val="tx1">
                      <a:lumMod val="50000"/>
                      <a:lumOff val="50000"/>
                    </a:schemeClr>
                  </a:solidFill>
                  <a:latin typeface="Arial Narrow" pitchFamily="34" charset="0"/>
                </a:rPr>
                <a:t>Partenariat</a:t>
              </a:r>
              <a:r>
                <a:rPr lang="en-GB" sz="1100" b="1" dirty="0">
                  <a:solidFill>
                    <a:schemeClr val="tx1">
                      <a:lumMod val="50000"/>
                      <a:lumOff val="50000"/>
                    </a:schemeClr>
                  </a:solidFill>
                  <a:latin typeface="Arial Narrow" pitchFamily="34" charset="0"/>
                </a:rPr>
                <a:t> </a:t>
              </a:r>
            </a:p>
          </p:txBody>
        </p:sp>
        <p:sp>
          <p:nvSpPr>
            <p:cNvPr id="51" name="Rectangle 50"/>
            <p:cNvSpPr/>
            <p:nvPr/>
          </p:nvSpPr>
          <p:spPr bwMode="auto">
            <a:xfrm>
              <a:off x="5940743" y="1412393"/>
              <a:ext cx="1727601" cy="290896"/>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GB" sz="1100" b="1" dirty="0">
                  <a:solidFill>
                    <a:schemeClr val="tx1">
                      <a:lumMod val="50000"/>
                      <a:lumOff val="50000"/>
                    </a:schemeClr>
                  </a:solidFill>
                  <a:latin typeface="Arial Narrow" pitchFamily="34" charset="0"/>
                </a:rPr>
                <a:t>Accord de </a:t>
              </a:r>
              <a:r>
                <a:rPr lang="en-GB" sz="1100" b="1" dirty="0" err="1">
                  <a:solidFill>
                    <a:schemeClr val="tx1">
                      <a:lumMod val="50000"/>
                      <a:lumOff val="50000"/>
                    </a:schemeClr>
                  </a:solidFill>
                  <a:latin typeface="Arial Narrow" pitchFamily="34" charset="0"/>
                </a:rPr>
                <a:t>Partenariat</a:t>
              </a:r>
              <a:r>
                <a:rPr lang="en-GB" sz="1100" b="1" dirty="0">
                  <a:solidFill>
                    <a:schemeClr val="tx1">
                      <a:lumMod val="50000"/>
                      <a:lumOff val="50000"/>
                    </a:schemeClr>
                  </a:solidFill>
                  <a:latin typeface="Arial Narrow" pitchFamily="34" charset="0"/>
                </a:rPr>
                <a:t> </a:t>
              </a:r>
            </a:p>
          </p:txBody>
        </p:sp>
        <p:cxnSp>
          <p:nvCxnSpPr>
            <p:cNvPr id="122" name="Connecteur droit avec flèche 121"/>
            <p:cNvCxnSpPr/>
            <p:nvPr/>
          </p:nvCxnSpPr>
          <p:spPr>
            <a:xfrm>
              <a:off x="2628449" y="1053143"/>
              <a:ext cx="3887103" cy="0"/>
            </a:xfrm>
            <a:prstGeom prst="straightConnector1">
              <a:avLst/>
            </a:prstGeom>
            <a:ln w="19050">
              <a:solidFill>
                <a:srgbClr val="0070C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40976" name="ZoneTexte 20"/>
            <p:cNvSpPr txBox="1">
              <a:spLocks noChangeArrowheads="1"/>
            </p:cNvSpPr>
            <p:nvPr/>
          </p:nvSpPr>
          <p:spPr bwMode="auto">
            <a:xfrm>
              <a:off x="6515551" y="836958"/>
              <a:ext cx="1152793" cy="368787"/>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a:spAutoFit/>
            </a:bodyPr>
            <a:lstStyle/>
            <a:p>
              <a:pPr>
                <a:defRPr/>
              </a:pPr>
              <a:r>
                <a:rPr lang="en-GB" b="1" dirty="0">
                  <a:solidFill>
                    <a:schemeClr val="tx1"/>
                  </a:solidFill>
                  <a:latin typeface="Arial Narrow" pitchFamily="34" charset="0"/>
                </a:rPr>
                <a:t>ETAT B</a:t>
              </a:r>
            </a:p>
          </p:txBody>
        </p:sp>
        <p:sp>
          <p:nvSpPr>
            <p:cNvPr id="40975" name="ZoneTexte 19"/>
            <p:cNvSpPr txBox="1">
              <a:spLocks noChangeArrowheads="1"/>
            </p:cNvSpPr>
            <p:nvPr/>
          </p:nvSpPr>
          <p:spPr bwMode="auto">
            <a:xfrm>
              <a:off x="1475656" y="827420"/>
              <a:ext cx="1152793" cy="368787"/>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a:spAutoFit/>
            </a:bodyPr>
            <a:lstStyle/>
            <a:p>
              <a:pPr algn="ctr">
                <a:defRPr/>
              </a:pPr>
              <a:r>
                <a:rPr lang="en-GB" b="1" dirty="0">
                  <a:solidFill>
                    <a:srgbClr val="FF6969"/>
                  </a:solidFill>
                  <a:latin typeface="Arial Narrow" pitchFamily="34" charset="0"/>
                </a:rPr>
                <a:t>ETAT A</a:t>
              </a:r>
            </a:p>
          </p:txBody>
        </p:sp>
      </p:grpSp>
      <p:cxnSp>
        <p:nvCxnSpPr>
          <p:cNvPr id="223" name="Connecteur droit avec flèche 222"/>
          <p:cNvCxnSpPr/>
          <p:nvPr/>
        </p:nvCxnSpPr>
        <p:spPr>
          <a:xfrm>
            <a:off x="4440238" y="3563938"/>
            <a:ext cx="792162" cy="0"/>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24" name="Connecteur droit avec flèche 223"/>
          <p:cNvCxnSpPr/>
          <p:nvPr/>
        </p:nvCxnSpPr>
        <p:spPr>
          <a:xfrm flipH="1">
            <a:off x="6959601" y="3563938"/>
            <a:ext cx="792163" cy="0"/>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25" name="Connecteur en angle 159"/>
          <p:cNvCxnSpPr/>
          <p:nvPr/>
        </p:nvCxnSpPr>
        <p:spPr>
          <a:xfrm rot="10800000">
            <a:off x="7608888" y="3563939"/>
            <a:ext cx="360362" cy="1728787"/>
          </a:xfrm>
          <a:prstGeom prst="bentConnector2">
            <a:avLst/>
          </a:prstGeom>
          <a:ln w="1905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6" name="Connecteur en angle 159"/>
          <p:cNvCxnSpPr/>
          <p:nvPr/>
        </p:nvCxnSpPr>
        <p:spPr>
          <a:xfrm rot="10800000" flipH="1">
            <a:off x="4224338" y="3563939"/>
            <a:ext cx="360362" cy="1728787"/>
          </a:xfrm>
          <a:prstGeom prst="bentConnector2">
            <a:avLst/>
          </a:prstGeom>
          <a:ln w="1905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bwMode="auto">
          <a:xfrm>
            <a:off x="3000376" y="5084763"/>
            <a:ext cx="1439863" cy="4318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sz="1200" b="1" dirty="0">
                <a:solidFill>
                  <a:srgbClr val="FF6969"/>
                </a:solidFill>
                <a:latin typeface="Arial Narrow" pitchFamily="34" charset="0"/>
              </a:rPr>
              <a:t>AUTORITES</a:t>
            </a:r>
          </a:p>
          <a:p>
            <a:pPr algn="ctr">
              <a:defRPr/>
            </a:pPr>
            <a:r>
              <a:rPr lang="en-GB" sz="1200" b="1" dirty="0">
                <a:solidFill>
                  <a:srgbClr val="FF6969"/>
                </a:solidFill>
                <a:latin typeface="Arial Narrow" pitchFamily="34" charset="0"/>
              </a:rPr>
              <a:t>LOCALES</a:t>
            </a:r>
          </a:p>
        </p:txBody>
      </p:sp>
      <p:sp>
        <p:nvSpPr>
          <p:cNvPr id="13" name="Rectangle 12"/>
          <p:cNvSpPr/>
          <p:nvPr/>
        </p:nvSpPr>
        <p:spPr bwMode="auto">
          <a:xfrm>
            <a:off x="7751763" y="5084763"/>
            <a:ext cx="1439862" cy="431800"/>
          </a:xfrm>
          <a:prstGeom prst="rect">
            <a:avLst/>
          </a:prstGeom>
          <a:ln/>
        </p:spPr>
        <p:style>
          <a:lnRef idx="1">
            <a:schemeClr val="accent1"/>
          </a:lnRef>
          <a:fillRef idx="3">
            <a:schemeClr val="accent1"/>
          </a:fillRef>
          <a:effectRef idx="2">
            <a:schemeClr val="accent1"/>
          </a:effectRef>
          <a:fontRef idx="minor">
            <a:schemeClr val="lt1"/>
          </a:fontRef>
        </p:style>
        <p:txBody>
          <a:bodyPr anchor="ctr" anchorCtr="1"/>
          <a:lstStyle/>
          <a:p>
            <a:pPr algn="ctr">
              <a:defRPr/>
            </a:pPr>
            <a:r>
              <a:rPr lang="en-GB" sz="1200" b="1" dirty="0">
                <a:solidFill>
                  <a:schemeClr val="tx1"/>
                </a:solidFill>
                <a:latin typeface="Arial Narrow" pitchFamily="34" charset="0"/>
              </a:rPr>
              <a:t>AUTORITES</a:t>
            </a:r>
          </a:p>
          <a:p>
            <a:pPr algn="ctr">
              <a:defRPr/>
            </a:pPr>
            <a:r>
              <a:rPr lang="en-GB" sz="1200" b="1" dirty="0">
                <a:solidFill>
                  <a:schemeClr val="tx1"/>
                </a:solidFill>
                <a:latin typeface="Arial Narrow" pitchFamily="34" charset="0"/>
              </a:rPr>
              <a:t>LOCALES</a:t>
            </a:r>
          </a:p>
        </p:txBody>
      </p:sp>
      <p:sp>
        <p:nvSpPr>
          <p:cNvPr id="128" name="Rectangle 127"/>
          <p:cNvSpPr/>
          <p:nvPr/>
        </p:nvSpPr>
        <p:spPr bwMode="auto">
          <a:xfrm>
            <a:off x="7751763" y="3419476"/>
            <a:ext cx="1439862" cy="468313"/>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sz="1400" b="1" dirty="0">
                <a:solidFill>
                  <a:schemeClr val="tx1"/>
                </a:solidFill>
                <a:latin typeface="Arial Narrow" pitchFamily="34" charset="0"/>
              </a:rPr>
              <a:t>AUTORITES REGIONALES</a:t>
            </a:r>
          </a:p>
        </p:txBody>
      </p:sp>
      <p:sp>
        <p:nvSpPr>
          <p:cNvPr id="127" name="Rectangle 126"/>
          <p:cNvSpPr/>
          <p:nvPr/>
        </p:nvSpPr>
        <p:spPr bwMode="auto">
          <a:xfrm>
            <a:off x="3000376" y="3419476"/>
            <a:ext cx="1439863" cy="468313"/>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sz="1400" b="1" dirty="0">
                <a:solidFill>
                  <a:srgbClr val="FF6969"/>
                </a:solidFill>
                <a:latin typeface="Arial Narrow" pitchFamily="34" charset="0"/>
              </a:rPr>
              <a:t>AUTORITES</a:t>
            </a:r>
          </a:p>
          <a:p>
            <a:pPr algn="ctr">
              <a:defRPr/>
            </a:pPr>
            <a:r>
              <a:rPr lang="en-GB" sz="1400" b="1" dirty="0">
                <a:solidFill>
                  <a:srgbClr val="FF6969"/>
                </a:solidFill>
                <a:latin typeface="Arial Narrow" pitchFamily="34" charset="0"/>
              </a:rPr>
              <a:t>REGIONALES</a:t>
            </a:r>
          </a:p>
        </p:txBody>
      </p:sp>
      <p:cxnSp>
        <p:nvCxnSpPr>
          <p:cNvPr id="230" name="Forme 229"/>
          <p:cNvCxnSpPr/>
          <p:nvPr/>
        </p:nvCxnSpPr>
        <p:spPr>
          <a:xfrm rot="10800000">
            <a:off x="7608889" y="5300663"/>
            <a:ext cx="358775" cy="576262"/>
          </a:xfrm>
          <a:prstGeom prst="bentConnector2">
            <a:avLst/>
          </a:prstGeom>
          <a:ln w="19050"/>
        </p:spPr>
        <p:style>
          <a:lnRef idx="1">
            <a:schemeClr val="accent1"/>
          </a:lnRef>
          <a:fillRef idx="0">
            <a:schemeClr val="accent1"/>
          </a:fillRef>
          <a:effectRef idx="0">
            <a:schemeClr val="accent1"/>
          </a:effectRef>
          <a:fontRef idx="minor">
            <a:schemeClr val="tx1"/>
          </a:fontRef>
        </p:style>
      </p:cxnSp>
      <p:cxnSp>
        <p:nvCxnSpPr>
          <p:cNvPr id="231" name="Forme 230"/>
          <p:cNvCxnSpPr/>
          <p:nvPr/>
        </p:nvCxnSpPr>
        <p:spPr>
          <a:xfrm rot="10800000" flipH="1">
            <a:off x="4224339" y="5265739"/>
            <a:ext cx="358775" cy="611187"/>
          </a:xfrm>
          <a:prstGeom prst="bentConnector2">
            <a:avLst/>
          </a:prstGeom>
          <a:ln w="19050"/>
        </p:spPr>
        <p:style>
          <a:lnRef idx="1">
            <a:schemeClr val="accent1"/>
          </a:lnRef>
          <a:fillRef idx="0">
            <a:schemeClr val="accent1"/>
          </a:fillRef>
          <a:effectRef idx="0">
            <a:schemeClr val="accent1"/>
          </a:effectRef>
          <a:fontRef idx="minor">
            <a:schemeClr val="tx1"/>
          </a:fontRef>
        </p:style>
      </p:cxnSp>
      <p:sp>
        <p:nvSpPr>
          <p:cNvPr id="129" name="Rectangle 128"/>
          <p:cNvSpPr/>
          <p:nvPr/>
        </p:nvSpPr>
        <p:spPr bwMode="auto">
          <a:xfrm>
            <a:off x="3000376" y="5805489"/>
            <a:ext cx="1439863" cy="287337"/>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sz="1200" b="1" dirty="0">
                <a:solidFill>
                  <a:srgbClr val="FF6969"/>
                </a:solidFill>
                <a:latin typeface="Arial Narrow" pitchFamily="34" charset="0"/>
              </a:rPr>
              <a:t>PARTIES PRENANTES </a:t>
            </a:r>
          </a:p>
        </p:txBody>
      </p:sp>
      <p:sp>
        <p:nvSpPr>
          <p:cNvPr id="130" name="Rectangle 129"/>
          <p:cNvSpPr/>
          <p:nvPr/>
        </p:nvSpPr>
        <p:spPr bwMode="auto">
          <a:xfrm>
            <a:off x="7751763" y="5805489"/>
            <a:ext cx="1439862" cy="287337"/>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sz="1200" b="1" dirty="0">
                <a:solidFill>
                  <a:schemeClr val="tx1"/>
                </a:solidFill>
                <a:latin typeface="Arial Narrow" pitchFamily="34" charset="0"/>
              </a:rPr>
              <a:t>PARTIES PRENANTES </a:t>
            </a:r>
          </a:p>
        </p:txBody>
      </p:sp>
      <p:sp>
        <p:nvSpPr>
          <p:cNvPr id="71" name="Rectangle 70"/>
          <p:cNvSpPr/>
          <p:nvPr/>
        </p:nvSpPr>
        <p:spPr bwMode="auto">
          <a:xfrm>
            <a:off x="5124450" y="908050"/>
            <a:ext cx="1943100" cy="215900"/>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GB" sz="1100" b="1" dirty="0">
                <a:solidFill>
                  <a:schemeClr val="tx1">
                    <a:lumMod val="50000"/>
                    <a:lumOff val="50000"/>
                  </a:schemeClr>
                </a:solidFill>
                <a:latin typeface="Arial Narrow" pitchFamily="34" charset="0"/>
              </a:rPr>
              <a:t>Cadre </a:t>
            </a:r>
            <a:r>
              <a:rPr lang="en-GB" sz="1100" b="1" dirty="0" err="1">
                <a:solidFill>
                  <a:schemeClr val="tx1">
                    <a:lumMod val="50000"/>
                    <a:lumOff val="50000"/>
                  </a:schemeClr>
                </a:solidFill>
                <a:latin typeface="Arial Narrow" pitchFamily="34" charset="0"/>
              </a:rPr>
              <a:t>stratégique</a:t>
            </a:r>
            <a:r>
              <a:rPr lang="en-GB" sz="1100" b="1" dirty="0">
                <a:solidFill>
                  <a:schemeClr val="tx1">
                    <a:lumMod val="50000"/>
                    <a:lumOff val="50000"/>
                  </a:schemeClr>
                </a:solidFill>
                <a:latin typeface="Arial Narrow" pitchFamily="34" charset="0"/>
              </a:rPr>
              <a:t>  </a:t>
            </a:r>
            <a:r>
              <a:rPr lang="en-GB" sz="1100" b="1" dirty="0" err="1">
                <a:solidFill>
                  <a:schemeClr val="tx1">
                    <a:lumMod val="50000"/>
                    <a:lumOff val="50000"/>
                  </a:schemeClr>
                </a:solidFill>
                <a:latin typeface="Arial Narrow" pitchFamily="34" charset="0"/>
              </a:rPr>
              <a:t>commun</a:t>
            </a:r>
            <a:endParaRPr lang="en-GB" sz="1100" b="1" dirty="0">
              <a:solidFill>
                <a:schemeClr val="tx1">
                  <a:lumMod val="50000"/>
                  <a:lumOff val="50000"/>
                </a:schemeClr>
              </a:solidFill>
              <a:latin typeface="Arial Narrow" pitchFamily="34" charset="0"/>
            </a:endParaRPr>
          </a:p>
        </p:txBody>
      </p:sp>
      <p:cxnSp>
        <p:nvCxnSpPr>
          <p:cNvPr id="78" name="Connecteur droit avec flèche 77"/>
          <p:cNvCxnSpPr/>
          <p:nvPr/>
        </p:nvCxnSpPr>
        <p:spPr>
          <a:xfrm>
            <a:off x="3575050" y="1989138"/>
            <a:ext cx="0" cy="21590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80" name="Connecteur droit avec flèche 79"/>
          <p:cNvCxnSpPr/>
          <p:nvPr/>
        </p:nvCxnSpPr>
        <p:spPr>
          <a:xfrm>
            <a:off x="8472488" y="2025650"/>
            <a:ext cx="0" cy="17938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42" name="Forme 41"/>
          <p:cNvCxnSpPr>
            <a:stCxn id="34" idx="3"/>
            <a:endCxn id="65" idx="0"/>
          </p:cNvCxnSpPr>
          <p:nvPr/>
        </p:nvCxnSpPr>
        <p:spPr>
          <a:xfrm>
            <a:off x="4727576" y="2343151"/>
            <a:ext cx="1368425" cy="1014413"/>
          </a:xfrm>
          <a:prstGeom prst="bentConnector2">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44" name="Forme 43"/>
          <p:cNvCxnSpPr>
            <a:stCxn id="51" idx="1"/>
            <a:endCxn id="65" idx="0"/>
          </p:cNvCxnSpPr>
          <p:nvPr/>
        </p:nvCxnSpPr>
        <p:spPr>
          <a:xfrm rot="10800000" flipV="1">
            <a:off x="6096001" y="2347913"/>
            <a:ext cx="1368425" cy="1009650"/>
          </a:xfrm>
          <a:prstGeom prst="bentConnector2">
            <a:avLst/>
          </a:prstGeom>
          <a:ln w="1905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260216"/>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el 1"/>
          <p:cNvSpPr>
            <a:spLocks noGrp="1"/>
          </p:cNvSpPr>
          <p:nvPr>
            <p:ph type="ctr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eaLnBrk="1" hangingPunct="1"/>
            <a:endParaRPr lang="fr-FR" altLang="fr-FR" smtClean="0"/>
          </a:p>
        </p:txBody>
      </p:sp>
      <p:sp>
        <p:nvSpPr>
          <p:cNvPr id="24579" name="Untertitel 2"/>
          <p:cNvSpPr>
            <a:spLocks noGrp="1"/>
          </p:cNvSpPr>
          <p:nvPr>
            <p:ph type="subTitle"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eaLnBrk="1" hangingPunct="1">
              <a:buFont typeface="Arial" panose="020B0604020202020204" pitchFamily="34" charset="0"/>
              <a:buNone/>
            </a:pPr>
            <a:endParaRPr lang="de-DE" altLang="fr-FR" smtClean="0"/>
          </a:p>
        </p:txBody>
      </p:sp>
      <p:pic>
        <p:nvPicPr>
          <p:cNvPr id="24580" name="Picture 2" descr="S:\I-1\Leitbilder\Leitbilder 2012\Kartenentwuerfe_August2013\Leitbild_1_2013_Entwurf_20082013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74826" y="115889"/>
            <a:ext cx="8285163" cy="649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5746160"/>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279</TotalTime>
  <Words>1144</Words>
  <Application>Microsoft Office PowerPoint</Application>
  <PresentationFormat>Grand écran</PresentationFormat>
  <Paragraphs>217</Paragraphs>
  <Slides>14</Slides>
  <Notes>13</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14</vt:i4>
      </vt:variant>
    </vt:vector>
  </HeadingPairs>
  <TitlesOfParts>
    <vt:vector size="24" baseType="lpstr">
      <vt:lpstr>MS PGothic</vt:lpstr>
      <vt:lpstr>Arial</vt:lpstr>
      <vt:lpstr>Arial Narrow</vt:lpstr>
      <vt:lpstr>Calibri</vt:lpstr>
      <vt:lpstr>Calibri Light</vt:lpstr>
      <vt:lpstr>Helvetica</vt:lpstr>
      <vt:lpstr>HelveticaNeueLTStd-Roman</vt:lpstr>
      <vt:lpstr>Times New Roman</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Jean RUBIO</dc:creator>
  <cp:lastModifiedBy>Domitille AYRAL</cp:lastModifiedBy>
  <cp:revision>101</cp:revision>
  <cp:lastPrinted>2016-04-01T15:02:29Z</cp:lastPrinted>
  <dcterms:created xsi:type="dcterms:W3CDTF">2016-03-31T13:18:06Z</dcterms:created>
  <dcterms:modified xsi:type="dcterms:W3CDTF">2016-04-22T09:00:50Z</dcterms:modified>
</cp:coreProperties>
</file>