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675" r:id="rId1"/>
    <p:sldMasterId id="2147486303" r:id="rId2"/>
  </p:sldMasterIdLst>
  <p:notesMasterIdLst>
    <p:notesMasterId r:id="rId90"/>
  </p:notesMasterIdLst>
  <p:handoutMasterIdLst>
    <p:handoutMasterId r:id="rId91"/>
  </p:handoutMasterIdLst>
  <p:sldIdLst>
    <p:sldId id="824" r:id="rId3"/>
    <p:sldId id="740" r:id="rId4"/>
    <p:sldId id="822" r:id="rId5"/>
    <p:sldId id="823" r:id="rId6"/>
    <p:sldId id="743" r:id="rId7"/>
    <p:sldId id="929" r:id="rId8"/>
    <p:sldId id="746" r:id="rId9"/>
    <p:sldId id="945" r:id="rId10"/>
    <p:sldId id="946" r:id="rId11"/>
    <p:sldId id="947" r:id="rId12"/>
    <p:sldId id="948" r:id="rId13"/>
    <p:sldId id="897" r:id="rId14"/>
    <p:sldId id="927" r:id="rId15"/>
    <p:sldId id="776" r:id="rId16"/>
    <p:sldId id="752" r:id="rId17"/>
    <p:sldId id="931" r:id="rId18"/>
    <p:sldId id="949" r:id="rId19"/>
    <p:sldId id="950" r:id="rId20"/>
    <p:sldId id="951" r:id="rId21"/>
    <p:sldId id="952" r:id="rId22"/>
    <p:sldId id="827" r:id="rId23"/>
    <p:sldId id="932" r:id="rId24"/>
    <p:sldId id="934" r:id="rId25"/>
    <p:sldId id="936" r:id="rId26"/>
    <p:sldId id="935" r:id="rId27"/>
    <p:sldId id="937" r:id="rId28"/>
    <p:sldId id="938" r:id="rId29"/>
    <p:sldId id="939" r:id="rId30"/>
    <p:sldId id="753" r:id="rId31"/>
    <p:sldId id="943" r:id="rId32"/>
    <p:sldId id="941" r:id="rId33"/>
    <p:sldId id="818" r:id="rId34"/>
    <p:sldId id="942" r:id="rId35"/>
    <p:sldId id="832" r:id="rId36"/>
    <p:sldId id="833" r:id="rId37"/>
    <p:sldId id="769" r:id="rId38"/>
    <p:sldId id="924" r:id="rId39"/>
    <p:sldId id="842" r:id="rId40"/>
    <p:sldId id="843" r:id="rId41"/>
    <p:sldId id="852" r:id="rId42"/>
    <p:sldId id="904" r:id="rId43"/>
    <p:sldId id="905" r:id="rId44"/>
    <p:sldId id="907" r:id="rId45"/>
    <p:sldId id="908" r:id="rId46"/>
    <p:sldId id="955" r:id="rId47"/>
    <p:sldId id="956" r:id="rId48"/>
    <p:sldId id="957" r:id="rId49"/>
    <p:sldId id="958" r:id="rId50"/>
    <p:sldId id="959" r:id="rId51"/>
    <p:sldId id="909" r:id="rId52"/>
    <p:sldId id="859" r:id="rId53"/>
    <p:sldId id="860" r:id="rId54"/>
    <p:sldId id="861" r:id="rId55"/>
    <p:sldId id="862" r:id="rId56"/>
    <p:sldId id="863" r:id="rId57"/>
    <p:sldId id="864" r:id="rId58"/>
    <p:sldId id="865" r:id="rId59"/>
    <p:sldId id="866" r:id="rId60"/>
    <p:sldId id="867" r:id="rId61"/>
    <p:sldId id="881" r:id="rId62"/>
    <p:sldId id="868" r:id="rId63"/>
    <p:sldId id="870" r:id="rId64"/>
    <p:sldId id="954" r:id="rId65"/>
    <p:sldId id="960" r:id="rId66"/>
    <p:sldId id="961" r:id="rId67"/>
    <p:sldId id="962" r:id="rId68"/>
    <p:sldId id="871" r:id="rId69"/>
    <p:sldId id="872" r:id="rId70"/>
    <p:sldId id="873" r:id="rId71"/>
    <p:sldId id="874" r:id="rId72"/>
    <p:sldId id="876" r:id="rId73"/>
    <p:sldId id="925" r:id="rId74"/>
    <p:sldId id="878" r:id="rId75"/>
    <p:sldId id="921" r:id="rId76"/>
    <p:sldId id="912" r:id="rId77"/>
    <p:sldId id="913" r:id="rId78"/>
    <p:sldId id="922" r:id="rId79"/>
    <p:sldId id="923" r:id="rId80"/>
    <p:sldId id="914" r:id="rId81"/>
    <p:sldId id="915" r:id="rId82"/>
    <p:sldId id="916" r:id="rId83"/>
    <p:sldId id="917" r:id="rId84"/>
    <p:sldId id="918" r:id="rId85"/>
    <p:sldId id="953" r:id="rId86"/>
    <p:sldId id="919" r:id="rId87"/>
    <p:sldId id="920" r:id="rId88"/>
    <p:sldId id="887" r:id="rId89"/>
  </p:sldIdLst>
  <p:sldSz cx="9144000" cy="6858000" type="screen4x3"/>
  <p:notesSz cx="6794500" cy="100076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4">
          <p15:clr>
            <a:srgbClr val="A4A3A4"/>
          </p15:clr>
        </p15:guide>
        <p15:guide id="2" orient="horz" pos="718">
          <p15:clr>
            <a:srgbClr val="A4A3A4"/>
          </p15:clr>
        </p15:guide>
        <p15:guide id="3" orient="horz" pos="1150">
          <p15:clr>
            <a:srgbClr val="A4A3A4"/>
          </p15:clr>
        </p15:guide>
        <p15:guide id="4" orient="horz" pos="1476">
          <p15:clr>
            <a:srgbClr val="A4A3A4"/>
          </p15:clr>
        </p15:guide>
        <p15:guide id="5" orient="horz" pos="922">
          <p15:clr>
            <a:srgbClr val="A4A3A4"/>
          </p15:clr>
        </p15:guide>
        <p15:guide id="6" pos="5576">
          <p15:clr>
            <a:srgbClr val="A4A3A4"/>
          </p15:clr>
        </p15:guide>
        <p15:guide id="7" pos="1199">
          <p15:clr>
            <a:srgbClr val="A4A3A4"/>
          </p15:clr>
        </p15:guide>
        <p15:guide id="8" pos="2243">
          <p15:clr>
            <a:srgbClr val="A4A3A4"/>
          </p15:clr>
        </p15:guide>
        <p15:guide id="9" pos="145">
          <p15:clr>
            <a:srgbClr val="A4A3A4"/>
          </p15:clr>
        </p15:guide>
        <p15:guide id="10" pos="9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E0"/>
    <a:srgbClr val="90C226"/>
    <a:srgbClr val="003E5C"/>
    <a:srgbClr val="7FC8E4"/>
    <a:srgbClr val="FFCD2F"/>
    <a:srgbClr val="FF6600"/>
    <a:srgbClr val="FF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8677" autoAdjust="0"/>
  </p:normalViewPr>
  <p:slideViewPr>
    <p:cSldViewPr snapToGrid="0">
      <p:cViewPr varScale="1">
        <p:scale>
          <a:sx n="88" d="100"/>
          <a:sy n="88" d="100"/>
        </p:scale>
        <p:origin x="1416" y="60"/>
      </p:cViewPr>
      <p:guideLst>
        <p:guide orient="horz" pos="3924"/>
        <p:guide orient="horz" pos="718"/>
        <p:guide orient="horz" pos="1150"/>
        <p:guide orient="horz" pos="1476"/>
        <p:guide orient="horz" pos="922"/>
        <p:guide pos="5576"/>
        <p:guide pos="1199"/>
        <p:guide pos="2243"/>
        <p:guide pos="145"/>
        <p:guide pos="9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1980" y="-108"/>
      </p:cViewPr>
      <p:guideLst>
        <p:guide orient="horz" pos="3152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t" anchorCtr="0" compatLnSpc="1">
            <a:prstTxWarp prst="textNoShape">
              <a:avLst/>
            </a:prstTxWarp>
          </a:bodyPr>
          <a:lstStyle>
            <a:lvl1pPr defTabSz="953883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t" anchorCtr="0" compatLnSpc="1">
            <a:prstTxWarp prst="textNoShape">
              <a:avLst/>
            </a:prstTxWarp>
          </a:bodyPr>
          <a:lstStyle>
            <a:lvl1pPr algn="r" defTabSz="953883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7538"/>
            <a:ext cx="294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b" anchorCtr="0" compatLnSpc="1">
            <a:prstTxWarp prst="textNoShape">
              <a:avLst/>
            </a:prstTxWarp>
          </a:bodyPr>
          <a:lstStyle>
            <a:lvl1pPr defTabSz="953883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507538"/>
            <a:ext cx="29448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b" anchorCtr="0" compatLnSpc="1">
            <a:prstTxWarp prst="textNoShape">
              <a:avLst/>
            </a:prstTxWarp>
          </a:bodyPr>
          <a:lstStyle>
            <a:lvl1pPr algn="r" defTabSz="950913">
              <a:defRPr sz="11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928643-7F09-4AF0-AD1C-3290AAA6CA43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358301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t" anchorCtr="0" compatLnSpc="1">
            <a:prstTxWarp prst="textNoShape">
              <a:avLst/>
            </a:prstTxWarp>
          </a:bodyPr>
          <a:lstStyle>
            <a:lvl1pPr defTabSz="796754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t" anchorCtr="0" compatLnSpc="1">
            <a:prstTxWarp prst="textNoShape">
              <a:avLst/>
            </a:prstTxWarp>
          </a:bodyPr>
          <a:lstStyle>
            <a:lvl1pPr algn="r" defTabSz="796754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294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b" anchorCtr="0" compatLnSpc="1">
            <a:prstTxWarp prst="textNoShape">
              <a:avLst/>
            </a:prstTxWarp>
          </a:bodyPr>
          <a:lstStyle>
            <a:lvl1pPr defTabSz="796754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507538"/>
            <a:ext cx="29448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1" tIns="0" rIns="19901" bIns="0" numCol="1" anchor="b" anchorCtr="0" compatLnSpc="1">
            <a:prstTxWarp prst="textNoShape">
              <a:avLst/>
            </a:prstTxWarp>
          </a:bodyPr>
          <a:lstStyle>
            <a:lvl1pPr algn="r" defTabSz="793750">
              <a:defRPr sz="11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983DD02-BEA4-4E3D-A395-ECA5FE90403F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  <p:sp>
        <p:nvSpPr>
          <p:cNvPr id="10246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58825"/>
            <a:ext cx="4984750" cy="37385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54563"/>
            <a:ext cx="49815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8" tIns="48092" rIns="96178" bIns="48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6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CCFE1A-5A95-4AF0-9675-7651EB93A6D3}" type="slidenum">
              <a:rPr lang="en-GB" altLang="fr-FR" sz="1100" smtClean="0"/>
              <a:pPr>
                <a:spcBef>
                  <a:spcPct val="0"/>
                </a:spcBef>
              </a:pPr>
              <a:t>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701213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1E34E2-2511-485E-BE26-ECCBBDBAA115}" type="slidenum">
              <a:rPr lang="en-GB" altLang="fr-FR" sz="1100" smtClean="0"/>
              <a:pPr>
                <a:spcBef>
                  <a:spcPct val="0"/>
                </a:spcBef>
              </a:pPr>
              <a:t>11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45795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8EBFCD-D9DE-471D-B597-B4A8CE719584}" type="slidenum">
              <a:rPr lang="en-GB" altLang="fr-FR" sz="1100" smtClean="0"/>
              <a:pPr>
                <a:spcBef>
                  <a:spcPct val="0"/>
                </a:spcBef>
              </a:pPr>
              <a:t>12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32589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C95800-1FD1-4A8B-B6C3-3B974A19FD12}" type="slidenum">
              <a:rPr lang="en-GB" altLang="fr-FR" sz="1100" smtClean="0"/>
              <a:pPr>
                <a:spcBef>
                  <a:spcPct val="0"/>
                </a:spcBef>
              </a:pPr>
              <a:t>13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284853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297389-6841-47BE-9935-2113AC9BC028}" type="slidenum">
              <a:rPr lang="en-GB" altLang="fr-FR" sz="1100" smtClean="0"/>
              <a:pPr>
                <a:spcBef>
                  <a:spcPct val="0"/>
                </a:spcBef>
              </a:pPr>
              <a:t>14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13471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1A609E-6FD8-4F80-BB14-19FE03B0CB68}" type="slidenum">
              <a:rPr lang="en-GB" altLang="fr-FR" sz="1100" smtClean="0"/>
              <a:pPr>
                <a:spcBef>
                  <a:spcPct val="0"/>
                </a:spcBef>
              </a:pPr>
              <a:t>15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801550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C5A844-97B0-4BC5-821F-850AE19F9D15}" type="slidenum">
              <a:rPr lang="en-GB" altLang="fr-FR" sz="1100" smtClean="0"/>
              <a:pPr>
                <a:spcBef>
                  <a:spcPct val="0"/>
                </a:spcBef>
              </a:pPr>
              <a:t>21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356804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8D39CA-C61F-41AE-889D-6C3EDE4C0631}" type="slidenum">
              <a:rPr lang="en-GB" altLang="fr-FR" sz="1100" smtClean="0"/>
              <a:pPr>
                <a:spcBef>
                  <a:spcPct val="0"/>
                </a:spcBef>
              </a:pPr>
              <a:t>29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43348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Fon: 0431/ 24 84 – 0	info@kiwi-kiel.de</a:t>
            </a:r>
            <a:br>
              <a:rPr lang="de-DE" smtClean="0">
                <a:solidFill>
                  <a:prstClr val="black"/>
                </a:solidFill>
              </a:rPr>
            </a:br>
            <a:r>
              <a:rPr lang="de-DE" smtClean="0">
                <a:solidFill>
                  <a:prstClr val="black"/>
                </a:solidFill>
              </a:rPr>
              <a:t>Fax: 0431/ 24 84 – 111	www.kiwi-kiel.de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DEB1B0-76EA-4E76-8EC0-7BD26CE97EFC}" type="slidenum">
              <a:rPr lang="de-DE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de-DE" altLang="fr-FR" sz="1100" smtClean="0">
              <a:solidFill>
                <a:srgbClr val="000000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Vorname, Name - Thema der Präsentation</a:t>
            </a:r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3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882440-5331-4289-85AE-4C0302F7E303}" type="slidenum">
              <a:rPr lang="en-GB" altLang="fr-FR" sz="1100" smtClean="0"/>
              <a:pPr>
                <a:spcBef>
                  <a:spcPct val="0"/>
                </a:spcBef>
              </a:pPr>
              <a:t>32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304560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1F1D63-3E4B-4B2D-9335-4452E53BE03A}" type="slidenum">
              <a:rPr lang="en-GB" altLang="fr-FR" sz="1100" smtClean="0"/>
              <a:pPr>
                <a:spcBef>
                  <a:spcPct val="0"/>
                </a:spcBef>
              </a:pPr>
              <a:t>34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67520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F4F416-7C25-4F47-AB75-6ECB276C926D}" type="slidenum">
              <a:rPr lang="en-GB" altLang="fr-FR" sz="1100" smtClean="0"/>
              <a:pPr>
                <a:spcBef>
                  <a:spcPct val="0"/>
                </a:spcBef>
              </a:pPr>
              <a:t>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4271322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25C5D0-D4DF-417B-B88A-3C8E76C51C7F}" type="slidenum">
              <a:rPr lang="en-GB" altLang="fr-FR" sz="1100" smtClean="0"/>
              <a:pPr>
                <a:spcBef>
                  <a:spcPct val="0"/>
                </a:spcBef>
              </a:pPr>
              <a:t>35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83580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09F3A3-9A70-4041-B88A-189887D63C98}" type="slidenum">
              <a:rPr lang="en-GB" altLang="fr-FR" sz="1100" smtClean="0"/>
              <a:pPr>
                <a:spcBef>
                  <a:spcPct val="0"/>
                </a:spcBef>
              </a:pPr>
              <a:t>36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667645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16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3743E0-9C03-43E5-829F-B98069B74E75}" type="slidenum">
              <a:rPr lang="en-GB" altLang="fr-FR" sz="1100" smtClean="0"/>
              <a:pPr>
                <a:spcBef>
                  <a:spcPct val="0"/>
                </a:spcBef>
              </a:pPr>
              <a:t>37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87607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3325EF-3889-4F11-AE8C-1153BB5E4956}" type="slidenum">
              <a:rPr lang="en-GB" altLang="fr-FR" sz="1100" smtClean="0"/>
              <a:pPr>
                <a:spcBef>
                  <a:spcPct val="0"/>
                </a:spcBef>
              </a:pPr>
              <a:t>38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902569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4BD64F-575B-4C7C-B54E-CF9535418146}" type="slidenum">
              <a:rPr lang="en-GB" altLang="fr-FR" sz="1100" smtClean="0"/>
              <a:pPr>
                <a:spcBef>
                  <a:spcPct val="0"/>
                </a:spcBef>
              </a:pPr>
              <a:t>39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801648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5106F9-2E3D-48CF-8199-3F054C7BA682}" type="slidenum">
              <a:rPr lang="en-GB" altLang="fr-FR" sz="1100" smtClean="0"/>
              <a:pPr>
                <a:spcBef>
                  <a:spcPct val="0"/>
                </a:spcBef>
              </a:pPr>
              <a:t>40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4100198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3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3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3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3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3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3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3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3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3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B22437-3DBA-4822-9AB8-88B1DD0E7608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59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8CBCE4-7E6A-4B55-886C-2869A94AA03D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7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D5CC74-778E-495B-BC81-9EA4EC0DD550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3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FCA201-6816-4115-AC77-F6C466515DE4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6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A9FB55C-FA9D-4AB2-AB02-EC93D04390C6}" type="slidenum">
              <a:rPr lang="en-GB" altLang="fr-FR" sz="1100" smtClean="0"/>
              <a:pPr>
                <a:spcBef>
                  <a:spcPct val="0"/>
                </a:spcBef>
              </a:pPr>
              <a:t>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906479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49D5FE50-B69C-4022-8922-3146464CB76D}" type="slidenum">
              <a:rPr lang="en-GB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GB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77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F7A0A75C-8902-4F89-AAA0-935658AC0524}" type="slidenum">
              <a:rPr lang="en-GB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en-GB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93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FECE107-80F1-4174-9BF8-9C82AD72558A}" type="slidenum">
              <a:rPr lang="en-GB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en-GB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59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88195802-4895-42B7-AAE2-E3CFAFFF5833}" type="slidenum">
              <a:rPr lang="en-GB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48</a:t>
            </a:fld>
            <a:endParaRPr lang="en-GB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99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69626E-61DB-4E34-93C8-49C89C258C39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39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E1F433-CAD1-406D-8C04-2377CC9DA064}" type="slidenum">
              <a:rPr lang="en-GB" altLang="fr-FR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GB" altLang="fr-FR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30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A39F0B-71D5-429F-8577-3C11FD526761}" type="slidenum">
              <a:rPr lang="en-GB" altLang="fr-FR" sz="1100" smtClean="0"/>
              <a:pPr>
                <a:spcBef>
                  <a:spcPct val="0"/>
                </a:spcBef>
              </a:pPr>
              <a:t>51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951858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2AA978-0135-48D8-BBEA-9BE2F146B9FB}" type="slidenum">
              <a:rPr lang="en-GB" altLang="fr-FR" sz="1100" smtClean="0"/>
              <a:pPr>
                <a:spcBef>
                  <a:spcPct val="0"/>
                </a:spcBef>
              </a:pPr>
              <a:t>52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79450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962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D87519-2EE7-47F7-B1F1-330DFC1A9A61}" type="slidenum">
              <a:rPr lang="en-GB" altLang="fr-FR" sz="1100" smtClean="0"/>
              <a:pPr>
                <a:spcBef>
                  <a:spcPct val="0"/>
                </a:spcBef>
              </a:pPr>
              <a:t>53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8778858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47787A-8FE4-46B5-941C-655630A1614E}" type="slidenum">
              <a:rPr lang="en-GB" altLang="fr-FR" sz="1100" smtClean="0"/>
              <a:pPr>
                <a:spcBef>
                  <a:spcPct val="0"/>
                </a:spcBef>
              </a:pPr>
              <a:t>54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25762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4F068B-BACE-40B9-9619-BAEA6F58A28D}" type="slidenum">
              <a:rPr lang="en-GB" altLang="fr-FR" sz="1100" smtClean="0"/>
              <a:pPr>
                <a:spcBef>
                  <a:spcPct val="0"/>
                </a:spcBef>
              </a:pPr>
              <a:t>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725640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003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B04073-45F5-4313-A965-D2CE17D4020E}" type="slidenum">
              <a:rPr lang="en-GB" altLang="fr-FR" sz="1100" smtClean="0"/>
              <a:pPr>
                <a:spcBef>
                  <a:spcPct val="0"/>
                </a:spcBef>
              </a:pPr>
              <a:t>55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820349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E7DB98-1391-4FCE-979F-8EBD2A5D0DE3}" type="slidenum">
              <a:rPr lang="en-GB" altLang="fr-FR" sz="1100" smtClean="0"/>
              <a:pPr>
                <a:spcBef>
                  <a:spcPct val="0"/>
                </a:spcBef>
              </a:pPr>
              <a:t>56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767476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77C6A4-FD0E-4B63-8E4F-15CFC73371BC}" type="slidenum">
              <a:rPr lang="en-GB" altLang="fr-FR" sz="1100" smtClean="0"/>
              <a:pPr>
                <a:spcBef>
                  <a:spcPct val="0"/>
                </a:spcBef>
              </a:pPr>
              <a:t>57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796536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8C3DA8-47CC-4614-8523-DBB8C359F0EA}" type="slidenum">
              <a:rPr lang="en-GB" altLang="fr-FR" sz="1100" smtClean="0"/>
              <a:pPr>
                <a:spcBef>
                  <a:spcPct val="0"/>
                </a:spcBef>
              </a:pPr>
              <a:t>58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818508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409D28-BC06-44C4-A9E6-063A1451078E}" type="slidenum">
              <a:rPr lang="en-GB" altLang="fr-FR" sz="1100" smtClean="0"/>
              <a:pPr>
                <a:spcBef>
                  <a:spcPct val="0"/>
                </a:spcBef>
              </a:pPr>
              <a:t>59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644311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05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805972-4997-4723-8199-0C6BFBCCC23F}" type="slidenum">
              <a:rPr lang="en-GB" altLang="fr-FR" sz="1100" smtClean="0"/>
              <a:pPr>
                <a:spcBef>
                  <a:spcPct val="0"/>
                </a:spcBef>
              </a:pPr>
              <a:t>60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9932590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26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4AC917-C4EE-4ED9-94C5-613192D9BA75}" type="slidenum">
              <a:rPr lang="en-GB" altLang="fr-FR" sz="1100" smtClean="0"/>
              <a:pPr>
                <a:spcBef>
                  <a:spcPct val="0"/>
                </a:spcBef>
              </a:pPr>
              <a:t>61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5809825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46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4B2F9F-4D59-4548-8379-EBC2EFD50EBA}" type="slidenum">
              <a:rPr lang="en-GB" altLang="fr-FR" sz="1100" smtClean="0"/>
              <a:pPr>
                <a:spcBef>
                  <a:spcPct val="0"/>
                </a:spcBef>
              </a:pPr>
              <a:t>62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6780249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67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4DA3A-A0F9-4964-A4EB-29D841DEAB96}" type="slidenum">
              <a:rPr lang="en-GB" altLang="fr-FR" sz="1100" smtClean="0"/>
              <a:pPr>
                <a:spcBef>
                  <a:spcPct val="0"/>
                </a:spcBef>
              </a:pPr>
              <a:t>63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32329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67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4DA3A-A0F9-4964-A4EB-29D841DEAB96}" type="slidenum">
              <a:rPr lang="en-GB" altLang="fr-FR" sz="1100" smtClean="0"/>
              <a:pPr>
                <a:spcBef>
                  <a:spcPct val="0"/>
                </a:spcBef>
              </a:pPr>
              <a:t>64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3232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F6B215-500A-4381-B6AB-AA66478AC814}" type="slidenum">
              <a:rPr lang="en-GB" altLang="fr-FR" sz="1100" smtClean="0"/>
              <a:pPr>
                <a:spcBef>
                  <a:spcPct val="0"/>
                </a:spcBef>
              </a:pPr>
              <a:t>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0270332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67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4DA3A-A0F9-4964-A4EB-29D841DEAB96}" type="slidenum">
              <a:rPr lang="en-GB" altLang="fr-FR" sz="1100" smtClean="0"/>
              <a:pPr>
                <a:spcBef>
                  <a:spcPct val="0"/>
                </a:spcBef>
              </a:pPr>
              <a:t>65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323299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67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64DA3A-A0F9-4964-A4EB-29D841DEAB96}" type="slidenum">
              <a:rPr lang="en-GB" altLang="fr-FR" sz="1100" smtClean="0"/>
              <a:pPr>
                <a:spcBef>
                  <a:spcPct val="0"/>
                </a:spcBef>
              </a:pPr>
              <a:t>66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323299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187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64796C-200A-4813-BA4A-27137C3F53A7}" type="slidenum">
              <a:rPr lang="en-GB" altLang="fr-FR" sz="1100" smtClean="0"/>
              <a:pPr>
                <a:spcBef>
                  <a:spcPct val="0"/>
                </a:spcBef>
              </a:pPr>
              <a:t>67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2248225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5BD97-F116-4323-8ECC-B36444502603}" type="slidenum">
              <a:rPr lang="en-GB" altLang="fr-FR" sz="1100" smtClean="0"/>
              <a:pPr>
                <a:spcBef>
                  <a:spcPct val="0"/>
                </a:spcBef>
              </a:pPr>
              <a:t>68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7097193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228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9AC131-73B2-467F-84B6-9A8E7F5AFF71}" type="slidenum">
              <a:rPr lang="en-GB" altLang="fr-FR" sz="1100" smtClean="0"/>
              <a:pPr>
                <a:spcBef>
                  <a:spcPct val="0"/>
                </a:spcBef>
              </a:pPr>
              <a:t>69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572608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249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3B94FD-165B-4F2D-A1ED-4714080452DB}" type="slidenum">
              <a:rPr lang="en-GB" altLang="fr-FR" sz="1100" smtClean="0"/>
              <a:pPr>
                <a:spcBef>
                  <a:spcPct val="0"/>
                </a:spcBef>
              </a:pPr>
              <a:t>70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280413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269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44C861-546A-41DD-A5A9-32D8E3192DF0}" type="slidenum">
              <a:rPr lang="en-GB" altLang="fr-FR" sz="1100" smtClean="0"/>
              <a:pPr>
                <a:spcBef>
                  <a:spcPct val="0"/>
                </a:spcBef>
              </a:pPr>
              <a:t>71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650718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290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02D936-1E9D-4D25-96DB-06C5DDF85309}" type="slidenum">
              <a:rPr lang="en-GB" altLang="fr-FR" sz="1100" smtClean="0"/>
              <a:pPr>
                <a:spcBef>
                  <a:spcPct val="0"/>
                </a:spcBef>
              </a:pPr>
              <a:t>72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9197534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10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4B5EE1-316E-4734-87AC-EAACCE93ADDB}" type="slidenum">
              <a:rPr lang="en-GB" altLang="fr-FR" sz="1100" smtClean="0"/>
              <a:pPr>
                <a:spcBef>
                  <a:spcPct val="0"/>
                </a:spcBef>
              </a:pPr>
              <a:t>73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0368742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31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A08086-FC9E-4991-8134-F479C68640DF}" type="slidenum">
              <a:rPr lang="en-GB" altLang="fr-FR" sz="1100" smtClean="0"/>
              <a:pPr>
                <a:spcBef>
                  <a:spcPct val="0"/>
                </a:spcBef>
              </a:pPr>
              <a:t>74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24825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9ABAC2-6CB5-4E81-8E93-7BCDAC04FB7D}" type="slidenum">
              <a:rPr lang="en-GB" altLang="fr-FR" sz="1100" smtClean="0"/>
              <a:pPr>
                <a:spcBef>
                  <a:spcPct val="0"/>
                </a:spcBef>
              </a:pPr>
              <a:t>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2266397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51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E52E59-B125-4603-97E8-9BE76A8BC2AF}" type="slidenum">
              <a:rPr lang="en-GB" altLang="fr-FR" sz="1100" smtClean="0"/>
              <a:pPr>
                <a:spcBef>
                  <a:spcPct val="0"/>
                </a:spcBef>
              </a:pPr>
              <a:t>75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5567578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72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E1BB76-D12F-4B53-A018-369D814A4EDB}" type="slidenum">
              <a:rPr lang="en-GB" altLang="fr-FR" sz="1100" smtClean="0"/>
              <a:pPr>
                <a:spcBef>
                  <a:spcPct val="0"/>
                </a:spcBef>
              </a:pPr>
              <a:t>76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26500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392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AF1C01-4C5E-48C3-A6D8-21548E1F31AD}" type="slidenum">
              <a:rPr lang="en-GB" altLang="fr-FR" sz="1100" smtClean="0"/>
              <a:pPr>
                <a:spcBef>
                  <a:spcPct val="0"/>
                </a:spcBef>
              </a:pPr>
              <a:t>77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7067492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413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273750-0A86-4605-BD03-D9C2E2599949}" type="slidenum">
              <a:rPr lang="en-GB" altLang="fr-FR" sz="1100" smtClean="0"/>
              <a:pPr>
                <a:spcBef>
                  <a:spcPct val="0"/>
                </a:spcBef>
              </a:pPr>
              <a:t>78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5444651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43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67CDA6-10A0-4FDC-ACED-BAA08C71E9A4}" type="slidenum">
              <a:rPr lang="en-GB" altLang="fr-FR" sz="1100" smtClean="0"/>
              <a:pPr>
                <a:spcBef>
                  <a:spcPct val="0"/>
                </a:spcBef>
              </a:pPr>
              <a:t>79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9413901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45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E4894F-AB1B-48A2-A969-ADF4D3D60B63}" type="slidenum">
              <a:rPr lang="en-GB" altLang="fr-FR" sz="1100" smtClean="0"/>
              <a:pPr>
                <a:spcBef>
                  <a:spcPct val="0"/>
                </a:spcBef>
              </a:pPr>
              <a:t>80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1128111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47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D01595-DE6D-445D-8549-FDD17204D646}" type="slidenum">
              <a:rPr lang="en-GB" altLang="fr-FR" sz="1100" smtClean="0"/>
              <a:pPr>
                <a:spcBef>
                  <a:spcPct val="0"/>
                </a:spcBef>
              </a:pPr>
              <a:t>81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6901174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49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897A38-1931-4176-8F9D-FB79C938C4E2}" type="slidenum">
              <a:rPr lang="en-GB" altLang="fr-FR" sz="1100" smtClean="0"/>
              <a:pPr>
                <a:spcBef>
                  <a:spcPct val="0"/>
                </a:spcBef>
              </a:pPr>
              <a:t>82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4219067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1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76EB10-C84A-4857-98EE-872914564DEC}" type="slidenum">
              <a:rPr lang="en-GB" altLang="fr-FR" sz="1100" smtClean="0"/>
              <a:pPr>
                <a:spcBef>
                  <a:spcPct val="0"/>
                </a:spcBef>
              </a:pPr>
              <a:t>83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7115704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3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BF172A-F856-4781-8BE9-FB2921074410}" type="slidenum">
              <a:rPr lang="en-GB" altLang="fr-FR" sz="1100" smtClean="0"/>
              <a:pPr>
                <a:spcBef>
                  <a:spcPct val="0"/>
                </a:spcBef>
              </a:pPr>
              <a:t>84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983063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2C1756-7CCA-4005-A8B9-894379EF0DF3}" type="slidenum">
              <a:rPr lang="en-GB" altLang="fr-FR" sz="1100" smtClean="0"/>
              <a:pPr>
                <a:spcBef>
                  <a:spcPct val="0"/>
                </a:spcBef>
              </a:pPr>
              <a:t>8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3144788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56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986947-EF79-4EB9-AB51-9AC26B407F21}" type="slidenum">
              <a:rPr lang="en-GB" altLang="fr-FR" sz="1100" smtClean="0"/>
              <a:pPr>
                <a:spcBef>
                  <a:spcPct val="0"/>
                </a:spcBef>
              </a:pPr>
              <a:t>85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40629997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77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FD5E7E-411A-48A2-864B-A59F086C36D7}" type="slidenum">
              <a:rPr lang="en-GB" altLang="fr-FR" sz="1100" smtClean="0"/>
              <a:pPr>
                <a:spcBef>
                  <a:spcPct val="0"/>
                </a:spcBef>
              </a:pPr>
              <a:t>86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20805267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159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CB646C-4561-4B2D-8DBE-CC10D3082E2F}" type="slidenum">
              <a:rPr lang="en-GB" altLang="fr-FR" sz="1100" smtClean="0"/>
              <a:pPr>
                <a:spcBef>
                  <a:spcPct val="0"/>
                </a:spcBef>
              </a:pPr>
              <a:t>87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349713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8ED1DB-6E3D-485E-9C14-6806DB09C579}" type="slidenum">
              <a:rPr lang="en-GB" altLang="fr-FR" sz="1100" smtClean="0"/>
              <a:pPr>
                <a:spcBef>
                  <a:spcPct val="0"/>
                </a:spcBef>
              </a:pPr>
              <a:t>9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121756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92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92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5B0C02-DA6C-4DE2-AA05-06EF5E15C5C2}" type="slidenum">
              <a:rPr lang="en-GB" altLang="fr-FR" sz="1100" smtClean="0"/>
              <a:pPr>
                <a:spcBef>
                  <a:spcPct val="0"/>
                </a:spcBef>
              </a:pPr>
              <a:t>10</a:t>
            </a:fld>
            <a:endParaRPr lang="en-GB" altLang="fr-FR" sz="1100" smtClean="0"/>
          </a:p>
        </p:txBody>
      </p:sp>
    </p:spTree>
    <p:extLst>
      <p:ext uri="{BB962C8B-B14F-4D97-AF65-F5344CB8AC3E}">
        <p14:creationId xmlns:p14="http://schemas.microsoft.com/office/powerpoint/2010/main" val="40819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cecicn.eu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D9EA3C81-3DC3-4B42-BE39-7340BBF736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884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54000" y="2466665"/>
            <a:ext cx="8128000" cy="387350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600" b="1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230188" y="2867025"/>
            <a:ext cx="8621712" cy="314483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29D0E8A-0086-4345-A391-88093BE3475F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0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304800" y="1970088"/>
            <a:ext cx="8353425" cy="307975"/>
          </a:xfrm>
          <a:prstGeom prst="rect">
            <a:avLst/>
          </a:prstGeom>
          <a:noFill/>
          <a:ln>
            <a:noFill/>
          </a:ln>
          <a:extLst/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ct val="35000"/>
              </a:spcBef>
              <a:buSzPct val="100000"/>
              <a:defRPr/>
            </a:pPr>
            <a:r>
              <a:rPr kumimoji="1" lang="fr-FR" altLang="fr-FR" sz="1400" smtClean="0">
                <a:solidFill>
                  <a:srgbClr val="009EE0"/>
                </a:solidFill>
                <a:latin typeface="Arial" charset="0"/>
                <a:cs typeface="Arial" charset="0"/>
              </a:rPr>
              <a:t>Introduction</a:t>
            </a:r>
          </a:p>
        </p:txBody>
      </p: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8974C5B-F86F-411F-A00A-ECFCA0EB12AF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7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8"/>
          </p:nvPr>
        </p:nvSpPr>
        <p:spPr>
          <a:xfrm>
            <a:off x="290513" y="4255105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5" name="Espace réservé pour une image  2"/>
          <p:cNvSpPr>
            <a:spLocks noGrp="1"/>
          </p:cNvSpPr>
          <p:nvPr>
            <p:ph type="pic" sz="quarter" idx="19"/>
          </p:nvPr>
        </p:nvSpPr>
        <p:spPr>
          <a:xfrm>
            <a:off x="1903413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6" name="Espace réservé pour une image  2"/>
          <p:cNvSpPr>
            <a:spLocks noGrp="1"/>
          </p:cNvSpPr>
          <p:nvPr>
            <p:ph type="pic" sz="quarter" idx="20"/>
          </p:nvPr>
        </p:nvSpPr>
        <p:spPr>
          <a:xfrm>
            <a:off x="3503007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7" name="Espace réservé pour une image  2"/>
          <p:cNvSpPr>
            <a:spLocks noGrp="1"/>
          </p:cNvSpPr>
          <p:nvPr>
            <p:ph type="pic" sz="quarter" idx="21"/>
          </p:nvPr>
        </p:nvSpPr>
        <p:spPr>
          <a:xfrm>
            <a:off x="5115907" y="4293811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3" name="Espace réservé du pied de page 5"/>
          <p:cNvSpPr>
            <a:spLocks noGrp="1"/>
          </p:cNvSpPr>
          <p:nvPr>
            <p:ph type="ftr" sz="quarter" idx="2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23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F84CCC9-A1C4-4795-A2B2-467750BAD145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1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bandeau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2189162"/>
          </a:xfrm>
          <a:prstGeom prst="rect">
            <a:avLst/>
          </a:prstGeom>
        </p:spPr>
        <p:txBody>
          <a:bodyPr vert="horz" lIns="0" numCol="3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4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F8BF023-D90E-45DB-8502-A478DBFB402B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9932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326875" y="2354262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9" name="Espace réservé pour une image  17"/>
          <p:cNvSpPr>
            <a:spLocks noGrp="1"/>
          </p:cNvSpPr>
          <p:nvPr>
            <p:ph type="pic" sz="quarter" idx="14"/>
          </p:nvPr>
        </p:nvSpPr>
        <p:spPr>
          <a:xfrm>
            <a:off x="4703762" y="2354263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327025" y="3979863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20"/>
          <p:cNvSpPr>
            <a:spLocks noGrp="1"/>
          </p:cNvSpPr>
          <p:nvPr>
            <p:ph type="body" sz="quarter" idx="16"/>
          </p:nvPr>
        </p:nvSpPr>
        <p:spPr>
          <a:xfrm>
            <a:off x="4703762" y="3999215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contenu 34"/>
          <p:cNvSpPr>
            <a:spLocks noGrp="1"/>
          </p:cNvSpPr>
          <p:nvPr>
            <p:ph sz="quarter" idx="17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6"/>
          <p:cNvSpPr>
            <a:spLocks noGrp="1"/>
          </p:cNvSpPr>
          <p:nvPr>
            <p:ph type="body" sz="quarter" idx="18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7" name="Espace réservé du texte 38"/>
          <p:cNvSpPr>
            <a:spLocks noGrp="1"/>
          </p:cNvSpPr>
          <p:nvPr>
            <p:ph type="body" sz="quarter" idx="19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2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2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3E3ACF3-D26A-406F-A821-3FB42A2CDFAB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2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2735279" y="2343150"/>
            <a:ext cx="3726481" cy="3341612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2723333" y="5734656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contenu 34"/>
          <p:cNvSpPr>
            <a:spLocks noGrp="1"/>
          </p:cNvSpPr>
          <p:nvPr>
            <p:ph sz="quarter" idx="16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u texte 36"/>
          <p:cNvSpPr>
            <a:spLocks noGrp="1"/>
          </p:cNvSpPr>
          <p:nvPr>
            <p:ph type="body" sz="quarter" idx="17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u texte 38"/>
          <p:cNvSpPr>
            <a:spLocks noGrp="1"/>
          </p:cNvSpPr>
          <p:nvPr>
            <p:ph type="body" sz="quarter" idx="18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9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2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67A0691-9E9C-43E6-8CFC-0965C32EEC12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9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54000" y="2466665"/>
            <a:ext cx="8128000" cy="387350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600" b="1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230188" y="2867025"/>
            <a:ext cx="8621712" cy="314483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35844D6-FA9A-4769-943C-B61FC61AF5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352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304800" y="1970088"/>
            <a:ext cx="8353425" cy="307975"/>
          </a:xfrm>
          <a:prstGeom prst="rect">
            <a:avLst/>
          </a:prstGeom>
          <a:noFill/>
          <a:ln>
            <a:noFill/>
          </a:ln>
          <a:extLst/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ct val="35000"/>
              </a:spcBef>
              <a:buSzPct val="100000"/>
              <a:defRPr/>
            </a:pPr>
            <a:r>
              <a:rPr kumimoji="1" lang="fr-FR" altLang="fr-FR" sz="140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C3A8A15-A014-434D-881C-1709F67DF7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605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8"/>
          </p:nvPr>
        </p:nvSpPr>
        <p:spPr>
          <a:xfrm>
            <a:off x="290513" y="4255105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5" name="Espace réservé pour une image  2"/>
          <p:cNvSpPr>
            <a:spLocks noGrp="1"/>
          </p:cNvSpPr>
          <p:nvPr>
            <p:ph type="pic" sz="quarter" idx="19"/>
          </p:nvPr>
        </p:nvSpPr>
        <p:spPr>
          <a:xfrm>
            <a:off x="1903413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6" name="Espace réservé pour une image  2"/>
          <p:cNvSpPr>
            <a:spLocks noGrp="1"/>
          </p:cNvSpPr>
          <p:nvPr>
            <p:ph type="pic" sz="quarter" idx="20"/>
          </p:nvPr>
        </p:nvSpPr>
        <p:spPr>
          <a:xfrm>
            <a:off x="3503007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7" name="Espace réservé pour une image  2"/>
          <p:cNvSpPr>
            <a:spLocks noGrp="1"/>
          </p:cNvSpPr>
          <p:nvPr>
            <p:ph type="pic" sz="quarter" idx="21"/>
          </p:nvPr>
        </p:nvSpPr>
        <p:spPr>
          <a:xfrm>
            <a:off x="5115907" y="4293811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3" name="Espace réservé du pied de page 5"/>
          <p:cNvSpPr>
            <a:spLocks noGrp="1"/>
          </p:cNvSpPr>
          <p:nvPr>
            <p:ph type="ftr" sz="quarter" idx="2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23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D68E331-3B4C-446C-AB55-FD469B914B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488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bandeau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2189162"/>
          </a:xfrm>
          <a:prstGeom prst="rect">
            <a:avLst/>
          </a:prstGeom>
        </p:spPr>
        <p:txBody>
          <a:bodyPr vert="horz" lIns="0" numCol="3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4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331EB99-D2AE-4204-A06E-115FCCE516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769644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326875" y="2354262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9" name="Espace réservé pour une image  17"/>
          <p:cNvSpPr>
            <a:spLocks noGrp="1"/>
          </p:cNvSpPr>
          <p:nvPr>
            <p:ph type="pic" sz="quarter" idx="14"/>
          </p:nvPr>
        </p:nvSpPr>
        <p:spPr>
          <a:xfrm>
            <a:off x="4703762" y="2354263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327025" y="3979863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20"/>
          <p:cNvSpPr>
            <a:spLocks noGrp="1"/>
          </p:cNvSpPr>
          <p:nvPr>
            <p:ph type="body" sz="quarter" idx="16"/>
          </p:nvPr>
        </p:nvSpPr>
        <p:spPr>
          <a:xfrm>
            <a:off x="4703762" y="3999215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contenu 34"/>
          <p:cNvSpPr>
            <a:spLocks noGrp="1"/>
          </p:cNvSpPr>
          <p:nvPr>
            <p:ph sz="quarter" idx="17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6"/>
          <p:cNvSpPr>
            <a:spLocks noGrp="1"/>
          </p:cNvSpPr>
          <p:nvPr>
            <p:ph type="body" sz="quarter" idx="18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7" name="Espace réservé du texte 38"/>
          <p:cNvSpPr>
            <a:spLocks noGrp="1"/>
          </p:cNvSpPr>
          <p:nvPr>
            <p:ph type="body" sz="quarter" idx="19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2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2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82E11B7-0C26-4A7D-9009-AC28804EC36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527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2735279" y="2343150"/>
            <a:ext cx="3726481" cy="3341612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2723333" y="5734656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contenu 34"/>
          <p:cNvSpPr>
            <a:spLocks noGrp="1"/>
          </p:cNvSpPr>
          <p:nvPr>
            <p:ph sz="quarter" idx="16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u texte 36"/>
          <p:cNvSpPr>
            <a:spLocks noGrp="1"/>
          </p:cNvSpPr>
          <p:nvPr>
            <p:ph type="body" sz="quarter" idx="17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u texte 38"/>
          <p:cNvSpPr>
            <a:spLocks noGrp="1"/>
          </p:cNvSpPr>
          <p:nvPr>
            <p:ph type="body" sz="quarter" idx="18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9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2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03F42E6-1A05-4497-85B0-2BBB52E3FC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705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49275"/>
            <a:ext cx="16557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2057400"/>
            <a:ext cx="57658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85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23955A7B-DCE0-4C19-9744-C32A896DDFAF}" type="slidenum">
              <a:rPr lang="fr-FR" altLang="fr-FR">
                <a:solidFill>
                  <a:prstClr val="black"/>
                </a:solidFill>
              </a:rPr>
              <a:pPr/>
              <a:t>‹N°›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9" descr="logo_mot_rvb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6617">
            <a:off x="293688" y="642461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21"/>
          <p:cNvCxnSpPr/>
          <p:nvPr userDrawn="1"/>
        </p:nvCxnSpPr>
        <p:spPr>
          <a:xfrm>
            <a:off x="279400" y="6367463"/>
            <a:ext cx="8572500" cy="14287"/>
          </a:xfrm>
          <a:prstGeom prst="line">
            <a:avLst/>
          </a:prstGeom>
          <a:ln>
            <a:solidFill>
              <a:srgbClr val="009E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5" r:id="rId1"/>
    <p:sldLayoutId id="2147486296" r:id="rId2"/>
    <p:sldLayoutId id="2147486297" r:id="rId3"/>
    <p:sldLayoutId id="2147486298" r:id="rId4"/>
    <p:sldLayoutId id="2147486299" r:id="rId5"/>
    <p:sldLayoutId id="2147486300" r:id="rId6"/>
    <p:sldLayoutId id="2147486301" r:id="rId7"/>
    <p:sldLayoutId id="2147486302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9" descr="logo_mot_rvb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6617">
            <a:off x="293688" y="642461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21"/>
          <p:cNvCxnSpPr/>
          <p:nvPr userDrawn="1"/>
        </p:nvCxnSpPr>
        <p:spPr>
          <a:xfrm>
            <a:off x="279400" y="6367463"/>
            <a:ext cx="8572500" cy="14287"/>
          </a:xfrm>
          <a:prstGeom prst="line">
            <a:avLst/>
          </a:prstGeom>
          <a:ln>
            <a:solidFill>
              <a:srgbClr val="009E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4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4" r:id="rId1"/>
    <p:sldLayoutId id="2147486305" r:id="rId2"/>
    <p:sldLayoutId id="2147486306" r:id="rId3"/>
    <p:sldLayoutId id="2147486307" r:id="rId4"/>
    <p:sldLayoutId id="2147486308" r:id="rId5"/>
    <p:sldLayoutId id="2147486309" r:id="rId6"/>
    <p:sldLayoutId id="2147486310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emf"/><Relationship Id="rId7" Type="http://schemas.openxmlformats.org/officeDocument/2006/relationships/hyperlink" Target="https://twitter.com/reseauMO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facebook.com/Mission-Op&#233;rationnelle-Transfrontali&#232;re-1688328948067171/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35.jpe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.emf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3.emf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.emf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3.emf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3.emf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02.jpe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jpg"/><Relationship Id="rId11" Type="http://schemas.openxmlformats.org/officeDocument/2006/relationships/image" Target="../media/image97.jpg"/><Relationship Id="rId5" Type="http://schemas.openxmlformats.org/officeDocument/2006/relationships/image" Target="../media/image91.jpg"/><Relationship Id="rId15" Type="http://schemas.openxmlformats.org/officeDocument/2006/relationships/image" Target="../media/image101.jpeg"/><Relationship Id="rId10" Type="http://schemas.openxmlformats.org/officeDocument/2006/relationships/image" Target="../media/image96.jpg"/><Relationship Id="rId19" Type="http://schemas.openxmlformats.org/officeDocument/2006/relationships/image" Target="../media/image105.jpeg"/><Relationship Id="rId4" Type="http://schemas.openxmlformats.org/officeDocument/2006/relationships/image" Target="../media/image8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7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5" Type="http://schemas.openxmlformats.org/officeDocument/2006/relationships/image" Target="../media/image3.emf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3.emf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7.jpe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3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-26988"/>
            <a:ext cx="9323388" cy="6981826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12291" name="ZoneTexte 6"/>
          <p:cNvSpPr txBox="1">
            <a:spLocks noChangeArrowheads="1"/>
          </p:cNvSpPr>
          <p:nvPr/>
        </p:nvSpPr>
        <p:spPr bwMode="auto">
          <a:xfrm>
            <a:off x="1092200" y="6188075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12292" name="Image 7" descr="LOGO_MOT_N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863" y="1219200"/>
            <a:ext cx="8737600" cy="11461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3800" b="1" kern="0" dirty="0">
                <a:solidFill>
                  <a:srgbClr val="009EE0"/>
                </a:solidFill>
                <a:latin typeface="Arial"/>
                <a:cs typeface="Arial"/>
              </a:rPr>
              <a:t>Conseil d’Orientation de la MOT</a:t>
            </a:r>
          </a:p>
          <a:p>
            <a:pPr marL="365125" indent="-365125">
              <a:lnSpc>
                <a:spcPct val="80000"/>
              </a:lnSpc>
              <a:spcAft>
                <a:spcPts val="600"/>
              </a:spcAft>
              <a:defRPr/>
            </a:pPr>
            <a:r>
              <a:rPr lang="fr-FR" sz="3800" b="1" i="1" kern="0" dirty="0" err="1">
                <a:solidFill>
                  <a:schemeClr val="bg1"/>
                </a:solidFill>
                <a:latin typeface="Arial"/>
                <a:cs typeface="Arial"/>
              </a:rPr>
              <a:t>Advisory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3800" b="1" i="1" kern="0" dirty="0" err="1">
                <a:solidFill>
                  <a:schemeClr val="bg1"/>
                </a:solidFill>
                <a:latin typeface="Arial"/>
                <a:cs typeface="Arial"/>
              </a:rPr>
              <a:t>Committee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cs typeface="Arial"/>
              </a:rPr>
              <a:t> of the MOT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6863" y="4022725"/>
            <a:ext cx="6691312" cy="1274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-6350">
              <a:lnSpc>
                <a:spcPct val="80000"/>
              </a:lnSpc>
              <a:defRPr/>
            </a:pP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Paris – Palais de la Porte Dorée</a:t>
            </a:r>
            <a:b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</a:b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25 mai</a:t>
            </a:r>
            <a:r>
              <a:rPr lang="fr-FR" sz="3200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/May</a:t>
            </a:r>
            <a:r>
              <a:rPr lang="fr-FR" sz="3200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2016</a:t>
            </a:r>
          </a:p>
          <a:p>
            <a:pPr marL="365125" indent="-365125">
              <a:lnSpc>
                <a:spcPct val="80000"/>
              </a:lnSpc>
              <a:defRPr/>
            </a:pPr>
            <a:endParaRPr lang="fr-FR" sz="3200" kern="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58BC7F7-DD0E-42D2-98FF-A1D05F58491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29699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9701" name="ZoneTexte 14"/>
          <p:cNvSpPr txBox="1">
            <a:spLocks noChangeArrowheads="1"/>
          </p:cNvSpPr>
          <p:nvPr/>
        </p:nvSpPr>
        <p:spPr bwMode="auto">
          <a:xfrm>
            <a:off x="3584575" y="1363663"/>
            <a:ext cx="510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Espace membres / </a:t>
            </a: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Members' Area</a:t>
            </a:r>
            <a:endParaRPr lang="en-US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29702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3538538" y="1044575"/>
            <a:ext cx="896938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-630"/>
          <a:stretch>
            <a:fillRect/>
          </a:stretch>
        </p:blipFill>
        <p:spPr bwMode="auto">
          <a:xfrm>
            <a:off x="366713" y="1822450"/>
            <a:ext cx="5195887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ZoneTexte 10"/>
          <p:cNvSpPr txBox="1">
            <a:spLocks noChangeArrowheads="1"/>
          </p:cNvSpPr>
          <p:nvPr/>
        </p:nvSpPr>
        <p:spPr bwMode="auto">
          <a:xfrm>
            <a:off x="5727700" y="2093913"/>
            <a:ext cx="311943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Helvetica" panose="020B0604020202030204" pitchFamily="34" charset="0"/>
                <a:cs typeface="Arial" panose="020B0604020202020204" pitchFamily="34" charset="0"/>
              </a:rPr>
              <a:t>Revues de presse / </a:t>
            </a: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Press reviews</a:t>
            </a:r>
          </a:p>
          <a:p>
            <a:endParaRPr lang="fr-FR" altLang="fr-FR" sz="14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Base de données des articles de presse sur la coopération transfrontalière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Database of press articles about cross-border cooperation</a:t>
            </a:r>
            <a:b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</a:br>
            <a:endParaRPr lang="fr-FR" altLang="fr-FR" sz="1400" i="1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Depuis 2009, plus de 9000 articles / </a:t>
            </a:r>
            <a:b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Since 2009, more than 9000 articles</a:t>
            </a:r>
          </a:p>
          <a:p>
            <a:endParaRPr lang="fr-FR" altLang="fr-FR" sz="1400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Moteur de recherche par thèmes , territoires, etc.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Search engine by topic, territories, etc.</a:t>
            </a:r>
          </a:p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-&gt; ressources réservées aux adhérents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resources only for members</a:t>
            </a:r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</a:br>
            <a:endParaRPr lang="fr-FR" altLang="fr-FR" sz="1400"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42B23084-E87F-462A-9C88-8AFC4E3E7B4C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31747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31749" name="ZoneTexte 14"/>
          <p:cNvSpPr txBox="1">
            <a:spLocks noChangeArrowheads="1"/>
          </p:cNvSpPr>
          <p:nvPr/>
        </p:nvSpPr>
        <p:spPr bwMode="auto">
          <a:xfrm>
            <a:off x="2643188" y="1460500"/>
            <a:ext cx="661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Portail documentaire /  </a:t>
            </a: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Documentation centre</a:t>
            </a:r>
            <a:endParaRPr lang="en-US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31750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3538538" y="1044575"/>
            <a:ext cx="896938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2" name="ZoneTexte 2"/>
          <p:cNvSpPr txBox="1">
            <a:spLocks noChangeArrowheads="1"/>
          </p:cNvSpPr>
          <p:nvPr/>
        </p:nvSpPr>
        <p:spPr bwMode="auto">
          <a:xfrm>
            <a:off x="4837113" y="1965325"/>
            <a:ext cx="4224337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1400" b="1">
                <a:latin typeface="Helvetica" panose="020B0604020202030204" pitchFamily="34" charset="0"/>
              </a:rPr>
              <a:t>Volume / </a:t>
            </a: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Size</a:t>
            </a:r>
            <a:r>
              <a:rPr lang="fr-FR" altLang="fr-FR" sz="1400" b="1">
                <a:latin typeface="Helvetica" panose="020B0604020202030204" pitchFamily="34" charset="0"/>
              </a:rPr>
              <a:t/>
            </a:r>
            <a:br>
              <a:rPr lang="fr-FR" altLang="fr-FR" sz="1400" b="1">
                <a:latin typeface="Helvetica" panose="020B0604020202030204" pitchFamily="34" charset="0"/>
              </a:rPr>
            </a:br>
            <a:r>
              <a:rPr lang="fr-FR" altLang="fr-FR" sz="1400">
                <a:latin typeface="Helvetica" panose="020B0604020202030204" pitchFamily="34" charset="0"/>
              </a:rPr>
              <a:t>4000 documents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4000 documents</a:t>
            </a:r>
            <a:r>
              <a:rPr lang="fr-FR" altLang="fr-FR" sz="1400">
                <a:latin typeface="Helvetica" panose="020B060402020203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</a:rPr>
            </a:br>
            <a:r>
              <a:rPr lang="fr-FR" altLang="fr-FR" sz="1400">
                <a:latin typeface="Helvetica" panose="020B0604020202030204" pitchFamily="34" charset="0"/>
              </a:rPr>
              <a:t>1654 téléchargeables en ligne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1654 documents to download online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1400" b="1">
                <a:latin typeface="Helvetica" panose="020B0604020202030204" pitchFamily="34" charset="0"/>
              </a:rPr>
              <a:t>Accès / </a:t>
            </a: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Access</a:t>
            </a:r>
            <a:r>
              <a:rPr lang="fr-FR" altLang="fr-FR" sz="1400">
                <a:latin typeface="Helvetica" panose="020B060402020203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</a:rPr>
            </a:br>
            <a:r>
              <a:rPr lang="fr-FR" altLang="fr-FR" sz="1400">
                <a:latin typeface="Helvetica" panose="020B0604020202030204" pitchFamily="34" charset="0"/>
              </a:rPr>
              <a:t>- Grand public : uniquement les références documentaires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General Public: only documentary references</a:t>
            </a:r>
            <a:r>
              <a:rPr lang="fr-FR" altLang="fr-FR" sz="1400">
                <a:latin typeface="Helvetica" panose="020B060402020203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</a:rPr>
            </a:br>
            <a:r>
              <a:rPr lang="fr-FR" altLang="fr-FR" sz="900">
                <a:latin typeface="Helvetica" panose="020B0604020202030204" pitchFamily="34" charset="0"/>
              </a:rPr>
              <a:t/>
            </a:r>
            <a:br>
              <a:rPr lang="fr-FR" altLang="fr-FR" sz="900">
                <a:latin typeface="Helvetica" panose="020B0604020202030204" pitchFamily="34" charset="0"/>
              </a:rPr>
            </a:br>
            <a:r>
              <a:rPr lang="fr-FR" altLang="fr-FR" sz="1400">
                <a:latin typeface="Helvetica" panose="020B0604020202030204" pitchFamily="34" charset="0"/>
              </a:rPr>
              <a:t>- Adhérents : téléchargement des documents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Members</a:t>
            </a:r>
            <a:r>
              <a:rPr lang="fr-FR" altLang="fr-FR" sz="1400">
                <a:latin typeface="Helvetica" panose="020B0604020202030204" pitchFamily="34" charset="0"/>
              </a:rPr>
              <a:t>: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download of documents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1400" b="1">
                <a:latin typeface="Helvetica" panose="020B0604020202030204" pitchFamily="34" charset="0"/>
              </a:rPr>
              <a:t>Moteur de recherche avancé / </a:t>
            </a: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Advanced search engine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1400" b="1">
                <a:latin typeface="Helvetica" panose="020B0604020202030204" pitchFamily="34" charset="0"/>
              </a:rPr>
              <a:t>Statistiques de consultation / </a:t>
            </a: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Statistics of consultation  </a:t>
            </a:r>
            <a:r>
              <a:rPr lang="fr-FR" altLang="fr-FR" sz="1400" b="1">
                <a:latin typeface="Helvetica" panose="020B0604020202030204" pitchFamily="34" charset="0"/>
              </a:rPr>
              <a:t/>
            </a:r>
            <a:br>
              <a:rPr lang="fr-FR" altLang="fr-FR" sz="1400" b="1">
                <a:latin typeface="Helvetica" panose="020B0604020202030204" pitchFamily="34" charset="0"/>
              </a:rPr>
            </a:br>
            <a:r>
              <a:rPr lang="fr-FR" altLang="fr-FR" sz="1400">
                <a:latin typeface="Helvetica" panose="020B0604020202030204" pitchFamily="34" charset="0"/>
              </a:rPr>
              <a:t>Env. 1000 visites par mois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Around 1000 monthly visits </a:t>
            </a:r>
            <a:r>
              <a:rPr lang="fr-FR" altLang="fr-FR" sz="1400">
                <a:latin typeface="Helvetica" panose="020B060402020203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</a:rPr>
            </a:br>
            <a:endParaRPr lang="fr-FR" altLang="fr-FR" sz="1600" b="1">
              <a:solidFill>
                <a:srgbClr val="009EE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1753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"/>
          <a:stretch>
            <a:fillRect/>
          </a:stretch>
        </p:blipFill>
        <p:spPr bwMode="auto">
          <a:xfrm>
            <a:off x="269875" y="1871663"/>
            <a:ext cx="44672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79D43FC-53E6-4988-B053-BDD1AF2A4EED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33795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33797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sp>
        <p:nvSpPr>
          <p:cNvPr id="33798" name="ZoneTexte 7"/>
          <p:cNvSpPr txBox="1">
            <a:spLocks noChangeArrowheads="1"/>
          </p:cNvSpPr>
          <p:nvPr/>
        </p:nvSpPr>
        <p:spPr bwMode="auto">
          <a:xfrm>
            <a:off x="4752975" y="1947863"/>
            <a:ext cx="4391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r-FR" altLang="fr-FR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Compte Twitter de la MOT</a:t>
            </a:r>
          </a:p>
          <a:p>
            <a:pPr algn="ctr" eaLnBrk="1" hangingPunct="1"/>
            <a:endParaRPr lang="fr-FR" altLang="fr-FR" sz="11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20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@reseauMOT</a:t>
            </a:r>
            <a:r>
              <a:rPr lang="fr-FR" altLang="fr-FR" sz="36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36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11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11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470 abonnés</a:t>
            </a:r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3799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05075"/>
            <a:ext cx="48069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ZoneTexte 7"/>
          <p:cNvSpPr txBox="1">
            <a:spLocks noChangeArrowheads="1"/>
          </p:cNvSpPr>
          <p:nvPr/>
        </p:nvSpPr>
        <p:spPr bwMode="auto">
          <a:xfrm>
            <a:off x="4708525" y="3778250"/>
            <a:ext cx="43910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r-FR" altLang="fr-FR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fr-FR" altLang="fr-FR" sz="20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Page Facebook </a:t>
            </a:r>
          </a:p>
          <a:p>
            <a:pPr algn="ctr" eaLnBrk="1" hangingPunct="1"/>
            <a:endParaRPr lang="fr-FR" altLang="fr-FR" sz="9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20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« Mission Opérationnelle Transfrontalière »</a:t>
            </a:r>
            <a:endParaRPr lang="fr-FR" altLang="fr-FR" sz="3200" b="1">
              <a:solidFill>
                <a:srgbClr val="009EE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fr-FR" altLang="fr-FR" sz="11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36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/>
            </a:r>
            <a:br>
              <a:rPr lang="fr-FR" altLang="fr-FR" sz="3600" b="1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</a:br>
            <a:endParaRPr lang="fr-FR" altLang="fr-FR" sz="2400" b="1" i="1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3801" name="Image 1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551488"/>
            <a:ext cx="4222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Image 1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2665413"/>
            <a:ext cx="6159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Image 16" descr="motif_bandeau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1B63CF8E-A36D-42BB-90D4-9243183BE05E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35843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2534" name="ZoneTexte 14"/>
          <p:cNvSpPr txBox="1">
            <a:spLocks noChangeArrowheads="1"/>
          </p:cNvSpPr>
          <p:nvPr/>
        </p:nvSpPr>
        <p:spPr bwMode="auto">
          <a:xfrm>
            <a:off x="-219075" y="2297113"/>
            <a:ext cx="95916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800" b="1" dirty="0" smtClean="0">
                <a:latin typeface="Helvetica" panose="020B0604020202030204" pitchFamily="34" charset="0"/>
              </a:rPr>
              <a:t>Animation du réseau </a:t>
            </a:r>
          </a:p>
          <a:p>
            <a:pPr eaLnBrk="1" hangingPunct="1">
              <a:defRPr/>
            </a:pPr>
            <a:r>
              <a:rPr lang="fr-FR" altLang="fr-FR" sz="2800" b="1" i="1" dirty="0" err="1" smtClean="0">
                <a:solidFill>
                  <a:srgbClr val="0070C0"/>
                </a:solidFill>
                <a:latin typeface="Helvetica" panose="020B0604020202030204" pitchFamily="34" charset="0"/>
              </a:rPr>
              <a:t>Network's</a:t>
            </a:r>
            <a:r>
              <a:rPr lang="fr-FR" altLang="fr-FR" sz="28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fr-FR" altLang="fr-FR" sz="2800" b="1" i="1" dirty="0" err="1" smtClean="0">
                <a:solidFill>
                  <a:srgbClr val="0070C0"/>
                </a:solidFill>
                <a:latin typeface="Helvetica" panose="020B0604020202030204" pitchFamily="34" charset="0"/>
              </a:rPr>
              <a:t>activities</a:t>
            </a:r>
            <a:endParaRPr lang="fr-FR" altLang="fr-FR" sz="2800" b="1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>
              <a:defRPr/>
            </a:pPr>
            <a:endParaRPr lang="fr-FR" altLang="fr-FR" sz="2000" b="1" dirty="0" smtClean="0">
              <a:latin typeface="Helvetica" panose="020B0604020202030204" pitchFamily="34" charset="0"/>
            </a:endParaRPr>
          </a:p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</a:rPr>
              <a:t>Plateforme des techniciens</a:t>
            </a:r>
          </a:p>
          <a:p>
            <a:pPr eaLnBrk="1" hangingPunct="1">
              <a:defRPr/>
            </a:pPr>
            <a:r>
              <a:rPr lang="fr-FR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T</a:t>
            </a:r>
            <a:r>
              <a:rPr lang="en-US" altLang="fr-FR" sz="2000" b="1" i="1" dirty="0" err="1" smtClean="0">
                <a:solidFill>
                  <a:srgbClr val="0070C0"/>
                </a:solidFill>
                <a:latin typeface="Helvetica" panose="020B0604020202030204" pitchFamily="34" charset="0"/>
              </a:rPr>
              <a:t>echnicians</a:t>
            </a: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’ platform</a:t>
            </a:r>
          </a:p>
          <a:p>
            <a:pPr>
              <a:defRPr/>
            </a:pPr>
            <a:endParaRPr lang="fr-FR" sz="2000" dirty="0" smtClean="0">
              <a:latin typeface="Helvetica" pitchFamily="34" charset="0"/>
            </a:endParaRPr>
          </a:p>
          <a:p>
            <a:pPr>
              <a:defRPr/>
            </a:pPr>
            <a:endParaRPr lang="fr-FR" sz="2800" dirty="0" smtClean="0">
              <a:latin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1400" b="1" dirty="0" smtClean="0">
                <a:latin typeface="Helvetica" pitchFamily="34" charset="0"/>
              </a:rPr>
              <a:t>Obstacles et résolution, évaluation d’impact transfrontalier </a:t>
            </a:r>
          </a:p>
          <a:p>
            <a:pPr>
              <a:tabLst>
                <a:tab pos="358775" algn="l"/>
              </a:tabLst>
              <a:defRPr/>
            </a:pPr>
            <a:r>
              <a:rPr lang="fr-FR" sz="1400" dirty="0">
                <a:latin typeface="Helvetica" pitchFamily="34" charset="0"/>
              </a:rPr>
              <a:t>	</a:t>
            </a:r>
            <a:r>
              <a:rPr lang="fr-FR" sz="1400" dirty="0" smtClean="0">
                <a:latin typeface="Helvetica" pitchFamily="34" charset="0"/>
              </a:rPr>
              <a:t>Forum de la MOT, initiatives sur d’autres frontières et à l’échelle européenne / </a:t>
            </a:r>
          </a:p>
          <a:p>
            <a:pPr>
              <a:tabLst>
                <a:tab pos="358775" algn="l"/>
              </a:tabLst>
              <a:defRPr/>
            </a:pPr>
            <a:r>
              <a:rPr lang="fr-FR" sz="1400" dirty="0" smtClean="0">
                <a:solidFill>
                  <a:srgbClr val="0070C0"/>
                </a:solidFill>
                <a:latin typeface="Helvetica" pitchFamily="34" charset="0"/>
              </a:rPr>
              <a:t>	</a:t>
            </a:r>
            <a:r>
              <a:rPr lang="fr-FR" sz="1400" b="1" i="1" dirty="0" smtClean="0">
                <a:solidFill>
                  <a:srgbClr val="0070C0"/>
                </a:solidFill>
                <a:latin typeface="Helvetica" pitchFamily="34" charset="0"/>
              </a:rPr>
              <a:t>Obstacles 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and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resolution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, cross-border impact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assessment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</a:t>
            </a:r>
          </a:p>
          <a:p>
            <a:pPr>
              <a:tabLst>
                <a:tab pos="358775" algn="l"/>
              </a:tabLst>
              <a:defRPr/>
            </a:pPr>
            <a:r>
              <a:rPr lang="fr-FR" sz="1400" i="1" dirty="0" smtClean="0">
                <a:solidFill>
                  <a:srgbClr val="0070C0"/>
                </a:solidFill>
                <a:latin typeface="Helvetica" pitchFamily="34" charset="0"/>
              </a:rPr>
              <a:t>	MOT forum, i</a:t>
            </a:r>
            <a:r>
              <a:rPr lang="en-GB" sz="1400" i="1" dirty="0" err="1" smtClean="0">
                <a:solidFill>
                  <a:srgbClr val="0070C0"/>
                </a:solidFill>
                <a:latin typeface="Helvetica" pitchFamily="34" charset="0"/>
              </a:rPr>
              <a:t>nitiatives</a:t>
            </a:r>
            <a:r>
              <a:rPr lang="en-GB" sz="1400" i="1" dirty="0" smtClean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en-GB" sz="1400" i="1" dirty="0">
                <a:solidFill>
                  <a:srgbClr val="0070C0"/>
                </a:solidFill>
                <a:latin typeface="Helvetica" pitchFamily="34" charset="0"/>
              </a:rPr>
              <a:t>on other </a:t>
            </a:r>
            <a:r>
              <a:rPr lang="en-GB" sz="1400" i="1" dirty="0" smtClean="0">
                <a:solidFill>
                  <a:srgbClr val="0070C0"/>
                </a:solidFill>
                <a:latin typeface="Helvetica" pitchFamily="34" charset="0"/>
              </a:rPr>
              <a:t>borders and at the European level</a:t>
            </a:r>
          </a:p>
          <a:p>
            <a:pPr>
              <a:tabLst>
                <a:tab pos="358775" algn="l"/>
              </a:tabLst>
              <a:defRPr/>
            </a:pPr>
            <a:endParaRPr lang="fr-FR" sz="1400" dirty="0" smtClean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400" b="1" spc="-40" dirty="0" err="1" smtClean="0">
                <a:latin typeface="Helvetica" pitchFamily="34" charset="0"/>
              </a:rPr>
              <a:t>Quel</a:t>
            </a:r>
            <a:r>
              <a:rPr lang="en-GB" sz="1400" b="1" spc="-40" dirty="0" smtClean="0">
                <a:latin typeface="Helvetica" pitchFamily="34" charset="0"/>
              </a:rPr>
              <a:t> </a:t>
            </a:r>
            <a:r>
              <a:rPr lang="en-GB" sz="1400" b="1" spc="-40" dirty="0" err="1">
                <a:latin typeface="Helvetica" pitchFamily="34" charset="0"/>
              </a:rPr>
              <a:t>besoin</a:t>
            </a:r>
            <a:r>
              <a:rPr lang="en-GB" sz="1400" b="1" spc="-40" dirty="0">
                <a:latin typeface="Helvetica" pitchFamily="34" charset="0"/>
              </a:rPr>
              <a:t> de formation en </a:t>
            </a:r>
            <a:r>
              <a:rPr lang="en-GB" sz="1400" b="1" spc="-40" dirty="0" err="1">
                <a:latin typeface="Helvetica" pitchFamily="34" charset="0"/>
              </a:rPr>
              <a:t>transfrontalier</a:t>
            </a:r>
            <a:r>
              <a:rPr lang="en-GB" sz="1400" b="1" spc="-40" dirty="0">
                <a:latin typeface="Helvetica" pitchFamily="34" charset="0"/>
              </a:rPr>
              <a:t> </a:t>
            </a:r>
            <a:r>
              <a:rPr lang="en-GB" sz="1400" b="1" spc="-4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400" b="1" i="1" spc="-40" dirty="0">
                <a:solidFill>
                  <a:srgbClr val="0070C0"/>
                </a:solidFill>
                <a:latin typeface="Helvetica" pitchFamily="34" charset="0"/>
              </a:rPr>
              <a:t>What need for training in cross-border</a:t>
            </a:r>
            <a:endParaRPr lang="fr-FR" sz="1400" b="1" i="1" spc="-40" dirty="0">
              <a:solidFill>
                <a:srgbClr val="0070C0"/>
              </a:solidFill>
              <a:latin typeface="Helvetica" pitchFamily="34" charset="0"/>
            </a:endParaRPr>
          </a:p>
          <a:p>
            <a:pPr>
              <a:defRPr/>
            </a:pPr>
            <a:endParaRPr lang="fr-FR" sz="2000" dirty="0">
              <a:latin typeface="Helvetica" pitchFamily="34" charset="0"/>
            </a:endParaRPr>
          </a:p>
          <a:p>
            <a:pPr eaLnBrk="1" hangingPunct="1">
              <a:defRPr/>
            </a:pPr>
            <a:endParaRPr lang="en-US" altLang="fr-FR" sz="2000" b="1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35847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pic>
        <p:nvPicPr>
          <p:cNvPr id="35848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374900"/>
            <a:ext cx="41084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D8ADEC7A-F45A-4E5A-AD44-BFA8F2006434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37891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33798" name="ZoneTexte 14"/>
          <p:cNvSpPr txBox="1">
            <a:spLocks noChangeArrowheads="1"/>
          </p:cNvSpPr>
          <p:nvPr/>
        </p:nvSpPr>
        <p:spPr bwMode="auto">
          <a:xfrm>
            <a:off x="-219075" y="2297113"/>
            <a:ext cx="936307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 smtClean="0">
                <a:latin typeface="Helvetica" panose="020B0604020202030204" pitchFamily="34" charset="0"/>
                <a:cs typeface="Arial" panose="020B0604020202020204" pitchFamily="34" charset="0"/>
              </a:rPr>
              <a:t>Forum sur les obstacles</a:t>
            </a:r>
            <a:br>
              <a:rPr lang="fr-FR" altLang="fr-FR" sz="2000" b="1" dirty="0" smtClean="0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 forum on obstacles</a:t>
            </a:r>
          </a:p>
          <a:p>
            <a:pPr>
              <a:defRPr/>
            </a:pPr>
            <a:endParaRPr lang="en-US" altLang="fr-FR" sz="2000" b="1" i="1" dirty="0" smtClean="0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400"/>
              </a:spcAft>
              <a:defRPr/>
            </a:pPr>
            <a:r>
              <a:rPr lang="fr-FR" sz="1600" b="1" dirty="0" smtClean="0">
                <a:latin typeface="Helvetica" panose="020B0604020202030204" pitchFamily="34" charset="0"/>
              </a:rPr>
              <a:t>Les objectifs / </a:t>
            </a:r>
            <a:r>
              <a:rPr lang="fr-FR" sz="1600" b="1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 </a:t>
            </a:r>
            <a:r>
              <a:rPr lang="fr-FR" sz="1600" b="1" dirty="0" smtClean="0">
                <a:latin typeface="Helvetica" panose="020B0604020202030204" pitchFamily="34" charset="0"/>
              </a:rPr>
              <a:t>  </a:t>
            </a:r>
          </a:p>
          <a:p>
            <a:pPr marL="342900" indent="-3429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 smtClean="0">
                <a:latin typeface="Helvetica" panose="020B0604020202030204" pitchFamily="34" charset="0"/>
              </a:rPr>
              <a:t>Faciliter le dialogue </a:t>
            </a:r>
            <a:r>
              <a:rPr lang="fr-FR" sz="1400" dirty="0" smtClean="0">
                <a:latin typeface="Helvetica" panose="020B0604020202030204" pitchFamily="34" charset="0"/>
              </a:rPr>
              <a:t>et la mise en contact directe entre les membres / </a:t>
            </a:r>
            <a:br>
              <a:rPr lang="fr-FR" sz="1400" dirty="0" smtClean="0">
                <a:latin typeface="Helvetica" panose="020B0604020202030204" pitchFamily="34" charset="0"/>
              </a:rPr>
            </a:b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ease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dialogue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members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to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bring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them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directly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contact </a:t>
            </a:r>
          </a:p>
          <a:p>
            <a:pPr marL="342900" indent="-3429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 smtClean="0">
                <a:latin typeface="Helvetica" panose="020B0604020202030204" pitchFamily="34" charset="0"/>
              </a:rPr>
              <a:t>Identifier les besoins </a:t>
            </a:r>
            <a:r>
              <a:rPr lang="fr-FR" sz="1400" dirty="0" smtClean="0">
                <a:latin typeface="Helvetica" panose="020B0604020202030204" pitchFamily="34" charset="0"/>
              </a:rPr>
              <a:t>du réseau et les obstacles rencontrés sur les territoires transfrontaliers / </a:t>
            </a:r>
            <a:br>
              <a:rPr lang="fr-FR" sz="1400" dirty="0" smtClean="0">
                <a:latin typeface="Helvetica" panose="020B0604020202030204" pitchFamily="34" charset="0"/>
              </a:rPr>
            </a:b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network’s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needs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obstacles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faced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within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cross-border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territories</a:t>
            </a:r>
            <a:endParaRPr lang="fr-FR" sz="1400" i="1" dirty="0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 smtClean="0">
                <a:latin typeface="Helvetica" panose="020B0604020202030204" pitchFamily="34" charset="0"/>
              </a:rPr>
              <a:t>Assurer un relais "</a:t>
            </a:r>
            <a:r>
              <a:rPr lang="fr-FR" sz="1400" b="1" dirty="0" err="1" smtClean="0">
                <a:latin typeface="Helvetica" panose="020B0604020202030204" pitchFamily="34" charset="0"/>
              </a:rPr>
              <a:t>bottom</a:t>
            </a:r>
            <a:r>
              <a:rPr lang="fr-FR" sz="1400" b="1" dirty="0" smtClean="0">
                <a:latin typeface="Helvetica" panose="020B0604020202030204" pitchFamily="34" charset="0"/>
              </a:rPr>
              <a:t>-up" </a:t>
            </a:r>
            <a:r>
              <a:rPr lang="fr-FR" sz="1400" dirty="0" smtClean="0">
                <a:latin typeface="Helvetica" panose="020B0604020202030204" pitchFamily="34" charset="0"/>
              </a:rPr>
              <a:t>aux niveaux compétents / </a:t>
            </a:r>
            <a:br>
              <a:rPr lang="fr-FR" sz="1400" dirty="0" smtClean="0">
                <a:latin typeface="Helvetica" panose="020B0604020202030204" pitchFamily="34" charset="0"/>
              </a:rPr>
            </a:b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link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 </a:t>
            </a:r>
            <a:r>
              <a:rPr lang="fr-FR" sz="1400" b="1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bottum</a:t>
            </a:r>
            <a:r>
              <a:rPr lang="fr-FR" sz="1400" b="1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-up »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relevant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levels</a:t>
            </a:r>
            <a:r>
              <a:rPr lang="fr-FR" sz="1400" dirty="0" smtClean="0">
                <a:latin typeface="Helvetica" panose="020B0604020202030204" pitchFamily="34" charset="0"/>
              </a:rPr>
              <a:t/>
            </a:r>
            <a:br>
              <a:rPr lang="fr-FR" sz="1400" dirty="0" smtClean="0">
                <a:latin typeface="Helvetica" panose="020B0604020202030204" pitchFamily="34" charset="0"/>
              </a:rPr>
            </a:br>
            <a:endParaRPr lang="fr-FR" sz="1400" dirty="0" smtClean="0">
              <a:latin typeface="Helvetica" panose="020B0604020202030204" pitchFamily="34" charset="0"/>
            </a:endParaRPr>
          </a:p>
          <a:p>
            <a:pPr>
              <a:defRPr/>
            </a:pPr>
            <a:r>
              <a:rPr lang="fr-FR" altLang="fr-FR" sz="1400" i="1" dirty="0" smtClean="0"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-&gt; une ressource qui sera réservée aux adhérents / </a:t>
            </a:r>
            <a:r>
              <a:rPr lang="fr-FR" alt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fr-FR" alt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resource</a:t>
            </a:r>
            <a:r>
              <a:rPr lang="fr-FR" alt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i="1" dirty="0" err="1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which</a:t>
            </a:r>
            <a:r>
              <a:rPr lang="fr-FR" altLang="fr-FR" sz="1400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i="1" dirty="0" err="1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will</a:t>
            </a:r>
            <a:r>
              <a:rPr lang="fr-FR" altLang="fr-FR" sz="1400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i="1" dirty="0" err="1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fr-FR" altLang="fr-FR" sz="1400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i="1" dirty="0" err="1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reserved</a:t>
            </a:r>
            <a:r>
              <a:rPr lang="fr-FR" altLang="fr-FR" sz="1400" i="1" dirty="0" smtClean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i="1" dirty="0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</a:t>
            </a:r>
            <a:r>
              <a:rPr lang="fr-FR" altLang="fr-FR" sz="1400" i="1" dirty="0" err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members</a:t>
            </a:r>
            <a:endParaRPr lang="fr-FR" altLang="fr-FR" sz="1400" i="1" dirty="0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895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pic>
        <p:nvPicPr>
          <p:cNvPr id="37896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4535CB09-5AA4-4A4C-A45C-3301358A1CF3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15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ZoneTexte 13"/>
          <p:cNvSpPr txBox="1">
            <a:spLocks noChangeArrowheads="1"/>
          </p:cNvSpPr>
          <p:nvPr/>
        </p:nvSpPr>
        <p:spPr bwMode="auto">
          <a:xfrm>
            <a:off x="520700" y="2301875"/>
            <a:ext cx="81661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800" b="1">
                <a:latin typeface="Helvetica" panose="020B0604020202030204" pitchFamily="34" charset="0"/>
              </a:rPr>
              <a:t>5. Stratégie d’ensemble et assistance opérationnelle</a:t>
            </a: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5. Overall strategies and operational assistance</a:t>
            </a:r>
          </a:p>
        </p:txBody>
      </p:sp>
      <p:pic>
        <p:nvPicPr>
          <p:cNvPr id="39940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39943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39944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ZoneTexte 14"/>
          <p:cNvSpPr txBox="1">
            <a:spLocks noChangeArrowheads="1"/>
          </p:cNvSpPr>
          <p:nvPr/>
        </p:nvSpPr>
        <p:spPr bwMode="auto">
          <a:xfrm>
            <a:off x="0" y="4435475"/>
            <a:ext cx="93630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Identification de projets potentiels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Identification of potentiel projects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1989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41990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14"/>
          <p:cNvSpPr txBox="1">
            <a:spLocks noChangeArrowheads="1"/>
          </p:cNvSpPr>
          <p:nvPr/>
        </p:nvSpPr>
        <p:spPr bwMode="auto">
          <a:xfrm>
            <a:off x="-219075" y="2179638"/>
            <a:ext cx="9363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études en cours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 about ongoing studies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992" name="Rectangle 1"/>
          <p:cNvSpPr>
            <a:spLocks noChangeArrowheads="1"/>
          </p:cNvSpPr>
          <p:nvPr/>
        </p:nvSpPr>
        <p:spPr bwMode="auto">
          <a:xfrm>
            <a:off x="388938" y="3095625"/>
            <a:ext cx="825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Arial" panose="020B0604020202020204" pitchFamily="34" charset="0"/>
                <a:cs typeface="Times New Roman" panose="02020603050405020304" pitchFamily="18" charset="0"/>
              </a:rPr>
              <a:t>Etude 1. Gestion et l’exploitation d’un bac assurant la liaison internationale entre Saint Laurent du Maroni (Guyane) et Albina (Suriname)</a:t>
            </a:r>
          </a:p>
          <a:p>
            <a:r>
              <a:rPr lang="fr-FR" altLang="fr-FR" sz="1400" b="1" i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1. Management and the use of a ship ensuring the international connection between Saint-Laurent du Maroni (Guyana) and Albina (Surinam)</a:t>
            </a:r>
          </a:p>
          <a:p>
            <a:endParaRPr lang="fr-FR" altLang="fr-FR" sz="1400" b="1">
              <a:latin typeface="Arial" panose="020B0604020202020204" pitchFamily="34" charset="0"/>
            </a:endParaRPr>
          </a:p>
          <a:p>
            <a:endParaRPr lang="fr-FR" altLang="fr-FR" sz="1400"/>
          </a:p>
        </p:txBody>
      </p:sp>
      <p:pic>
        <p:nvPicPr>
          <p:cNvPr id="41993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191000"/>
            <a:ext cx="7273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3013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43014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ZoneTexte 14"/>
          <p:cNvSpPr txBox="1">
            <a:spLocks noChangeArrowheads="1"/>
          </p:cNvSpPr>
          <p:nvPr/>
        </p:nvSpPr>
        <p:spPr bwMode="auto">
          <a:xfrm>
            <a:off x="-219075" y="2179638"/>
            <a:ext cx="9363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études en cours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 about ongoing studies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16" name="Rectangle 1"/>
          <p:cNvSpPr>
            <a:spLocks noChangeArrowheads="1"/>
          </p:cNvSpPr>
          <p:nvPr/>
        </p:nvSpPr>
        <p:spPr bwMode="auto">
          <a:xfrm>
            <a:off x="388938" y="3095625"/>
            <a:ext cx="825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Arial" panose="020B0604020202020204" pitchFamily="34" charset="0"/>
                <a:cs typeface="Times New Roman" panose="02020603050405020304" pitchFamily="18" charset="0"/>
              </a:rPr>
              <a:t>Etude 2. Liaisons maritimes hivernales de fret et de passagers entre la Corse et la Sardaigne / </a:t>
            </a:r>
          </a:p>
          <a:p>
            <a:r>
              <a:rPr lang="fr-FR" altLang="fr-FR" sz="1400" b="1" i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2. Winter maritime links of freight and passagers between Corsica and Sardinia</a:t>
            </a:r>
          </a:p>
          <a:p>
            <a:endParaRPr lang="fr-FR" altLang="fr-FR" sz="1400" b="1">
              <a:latin typeface="Arial" panose="020B0604020202020204" pitchFamily="34" charset="0"/>
            </a:endParaRPr>
          </a:p>
          <a:p>
            <a:endParaRPr lang="fr-FR" altLang="fr-FR" sz="1400"/>
          </a:p>
        </p:txBody>
      </p:sp>
      <p:pic>
        <p:nvPicPr>
          <p:cNvPr id="4301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 b="5824"/>
          <a:stretch>
            <a:fillRect/>
          </a:stretch>
        </p:blipFill>
        <p:spPr bwMode="auto">
          <a:xfrm>
            <a:off x="474663" y="3938588"/>
            <a:ext cx="734853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4037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4403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14"/>
          <p:cNvSpPr txBox="1">
            <a:spLocks noChangeArrowheads="1"/>
          </p:cNvSpPr>
          <p:nvPr/>
        </p:nvSpPr>
        <p:spPr bwMode="auto">
          <a:xfrm>
            <a:off x="-219075" y="2179638"/>
            <a:ext cx="9363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études en cours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 about ongoing studies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040" name="Rectangle 1"/>
          <p:cNvSpPr>
            <a:spLocks noChangeArrowheads="1"/>
          </p:cNvSpPr>
          <p:nvPr/>
        </p:nvSpPr>
        <p:spPr bwMode="auto">
          <a:xfrm>
            <a:off x="388938" y="3095625"/>
            <a:ext cx="27686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Arial" panose="020B0604020202020204" pitchFamily="34" charset="0"/>
                <a:cs typeface="Times New Roman" panose="02020603050405020304" pitchFamily="18" charset="0"/>
              </a:rPr>
              <a:t>Etude 3. Mission d’appui à la réalisation du Schéma de Développement territorial de la Grande Région / </a:t>
            </a:r>
          </a:p>
          <a:p>
            <a:endParaRPr lang="fr-FR" altLang="fr-FR" sz="5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fr-FR" altLang="fr-FR" sz="1400" b="1" i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3. Supporting mission in the achievement of the Great Region territorial Development Scheme « Grande Région » </a:t>
            </a:r>
          </a:p>
          <a:p>
            <a:endParaRPr lang="fr-FR" altLang="fr-FR" sz="1400" b="1">
              <a:latin typeface="Arial" panose="020B0604020202020204" pitchFamily="34" charset="0"/>
            </a:endParaRPr>
          </a:p>
          <a:p>
            <a:endParaRPr lang="fr-FR" altLang="fr-FR" sz="1400"/>
          </a:p>
        </p:txBody>
      </p:sp>
      <p:pic>
        <p:nvPicPr>
          <p:cNvPr id="44041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"/>
          <a:stretch>
            <a:fillRect/>
          </a:stretch>
        </p:blipFill>
        <p:spPr bwMode="auto">
          <a:xfrm>
            <a:off x="3748088" y="2897188"/>
            <a:ext cx="5103812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5061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45062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ZoneTexte 14"/>
          <p:cNvSpPr txBox="1">
            <a:spLocks noChangeArrowheads="1"/>
          </p:cNvSpPr>
          <p:nvPr/>
        </p:nvSpPr>
        <p:spPr bwMode="auto">
          <a:xfrm>
            <a:off x="-219075" y="2179638"/>
            <a:ext cx="9363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études en cours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 about ongoing studies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064" name="Rectangle 1"/>
          <p:cNvSpPr>
            <a:spLocks noChangeArrowheads="1"/>
          </p:cNvSpPr>
          <p:nvPr/>
        </p:nvSpPr>
        <p:spPr bwMode="auto">
          <a:xfrm>
            <a:off x="388938" y="3095625"/>
            <a:ext cx="38782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Arial" panose="020B0604020202020204" pitchFamily="34" charset="0"/>
                <a:cs typeface="Times New Roman" panose="02020603050405020304" pitchFamily="18" charset="0"/>
              </a:rPr>
              <a:t>Etude 4. Mission d’accompagnement pour la mise en place d’un projet écobonus mobilité à la frontière avec le Luxembourg /</a:t>
            </a:r>
          </a:p>
          <a:p>
            <a:endParaRPr lang="fr-FR" altLang="fr-FR" sz="1400" b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fr-FR" altLang="fr-FR" sz="1400" b="1" i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4. Supporting mission for the implementation of a project ecobonus mobility at the border with Luxemburg</a:t>
            </a:r>
          </a:p>
          <a:p>
            <a:endParaRPr lang="fr-FR" altLang="fr-FR" sz="1400" b="1">
              <a:latin typeface="Arial" panose="020B0604020202020204" pitchFamily="34" charset="0"/>
            </a:endParaRPr>
          </a:p>
          <a:p>
            <a:endParaRPr lang="fr-FR" altLang="fr-FR" sz="1400"/>
          </a:p>
        </p:txBody>
      </p:sp>
      <p:pic>
        <p:nvPicPr>
          <p:cNvPr id="4506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3313113"/>
            <a:ext cx="3671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8E8774EF-A583-4A08-8B25-5C9A75AFD262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62100"/>
            <a:ext cx="85725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 smtClean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4342" name="ZoneTexte 13"/>
          <p:cNvSpPr txBox="1">
            <a:spLocks noChangeArrowheads="1"/>
          </p:cNvSpPr>
          <p:nvPr/>
        </p:nvSpPr>
        <p:spPr bwMode="auto">
          <a:xfrm>
            <a:off x="504825" y="2390775"/>
            <a:ext cx="67564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rabicPeriod"/>
            </a:pPr>
            <a:r>
              <a:rPr lang="fr-FR" altLang="fr-FR" sz="2800" b="1">
                <a:latin typeface="Helvetica" panose="020B0604020202030204" pitchFamily="34" charset="0"/>
              </a:rPr>
              <a:t> Validation du dernier compte-rendu</a:t>
            </a: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1. Validation of the last minutes </a:t>
            </a:r>
          </a:p>
        </p:txBody>
      </p:sp>
      <p:sp>
        <p:nvSpPr>
          <p:cNvPr id="14343" name="ZoneTexte 16"/>
          <p:cNvSpPr txBox="1">
            <a:spLocks noChangeArrowheads="1"/>
          </p:cNvSpPr>
          <p:nvPr/>
        </p:nvSpPr>
        <p:spPr bwMode="auto">
          <a:xfrm>
            <a:off x="4029075" y="514350"/>
            <a:ext cx="4933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>
                <a:latin typeface="Arial" panose="020B0604020202020204" pitchFamily="34" charset="0"/>
                <a:cs typeface="Arial" panose="020B0604020202020204" pitchFamily="34" charset="0"/>
              </a:rPr>
              <a:t>COMPTE-RENDU</a:t>
            </a:r>
            <a:endParaRPr lang="fr-FR" altLang="fr-FR" sz="3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</p:txBody>
      </p:sp>
      <p:cxnSp>
        <p:nvCxnSpPr>
          <p:cNvPr id="13" name="Connecteur droit 12"/>
          <p:cNvCxnSpPr/>
          <p:nvPr/>
        </p:nvCxnSpPr>
        <p:spPr>
          <a:xfrm rot="16200000" flipH="1">
            <a:off x="3538538" y="960438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4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233738"/>
            <a:ext cx="17748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6085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STRATEGIE &amp; ASSISTANCE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46086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ZoneTexte 14"/>
          <p:cNvSpPr txBox="1">
            <a:spLocks noChangeArrowheads="1"/>
          </p:cNvSpPr>
          <p:nvPr/>
        </p:nvSpPr>
        <p:spPr bwMode="auto">
          <a:xfrm>
            <a:off x="-219075" y="2179638"/>
            <a:ext cx="9363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études en cours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 about ongoing studies</a:t>
            </a:r>
          </a:p>
          <a:p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608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110038"/>
            <a:ext cx="69786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1"/>
          <p:cNvSpPr>
            <a:spLocks noChangeArrowheads="1"/>
          </p:cNvSpPr>
          <p:nvPr/>
        </p:nvSpPr>
        <p:spPr bwMode="auto">
          <a:xfrm>
            <a:off x="388938" y="3095625"/>
            <a:ext cx="825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Arial" panose="020B0604020202020204" pitchFamily="34" charset="0"/>
                <a:cs typeface="Times New Roman" panose="02020603050405020304" pitchFamily="18" charset="0"/>
              </a:rPr>
              <a:t>Etude 5. Accompagnement de la Métropole européenne de Lille concernant une délibération du Conseil métropolitain portant sur le Schéma de coopération transfrontalière (SCT) / </a:t>
            </a:r>
          </a:p>
          <a:p>
            <a:r>
              <a:rPr lang="fr-FR" altLang="fr-FR" sz="1400" b="1" i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 5. MOT support for European Metropolis of Lille concerning a metropolitan Council deliberation about the cross-border cooperation Scheme</a:t>
            </a:r>
          </a:p>
          <a:p>
            <a:endParaRPr lang="fr-FR" altLang="fr-FR" sz="1400" b="1">
              <a:latin typeface="Arial" panose="020B0604020202020204" pitchFamily="34" charset="0"/>
            </a:endParaRPr>
          </a:p>
          <a:p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47900"/>
            <a:ext cx="504348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B9F6334D-3B37-4249-8FA3-92B48F31EF54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21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47108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1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47112" name="ZoneTexte 14"/>
          <p:cNvSpPr txBox="1">
            <a:spLocks noChangeArrowheads="1"/>
          </p:cNvSpPr>
          <p:nvPr/>
        </p:nvSpPr>
        <p:spPr bwMode="auto">
          <a:xfrm>
            <a:off x="0" y="2079625"/>
            <a:ext cx="5384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fr-FR" b="1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6. Activités européennes</a:t>
            </a: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6. European activities</a:t>
            </a:r>
          </a:p>
          <a:p>
            <a:pPr eaLnBrk="1" hangingPunct="1"/>
            <a:r>
              <a:rPr lang="en-US" altLang="fr-FR" sz="3600" b="1" i="1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endParaRPr lang="fr-FR" altLang="fr-FR" sz="2800" b="1">
              <a:latin typeface="Helvetica" panose="020B0604020202030204" pitchFamily="34" charset="0"/>
            </a:endParaRPr>
          </a:p>
          <a:p>
            <a:pPr eaLnBrk="1" hangingPunct="1"/>
            <a:endParaRPr lang="fr-FR" altLang="fr-FR" b="1">
              <a:latin typeface="Helvetica" panose="020B0604020202030204" pitchFamily="34" charset="0"/>
            </a:endParaRPr>
          </a:p>
        </p:txBody>
      </p:sp>
      <p:pic>
        <p:nvPicPr>
          <p:cNvPr id="47113" name="Image 16" descr="motif_bandeau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commission européen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3302000"/>
            <a:ext cx="41544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85788" y="2260600"/>
            <a:ext cx="440213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Observation transfrontalière</a:t>
            </a:r>
          </a:p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Comité Stratégique Transfrontalier</a:t>
            </a:r>
          </a:p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Groupe technique transfrontalier</a:t>
            </a:r>
          </a:p>
          <a:p>
            <a:pPr eaLnBrk="1" hangingPunct="1"/>
            <a:r>
              <a:rPr lang="fr-FR" altLang="fr-FR" sz="1400" b="1">
                <a:latin typeface="Helvetica" panose="020B0604020202030204" pitchFamily="34" charset="0"/>
              </a:rPr>
              <a:t/>
            </a:r>
            <a:br>
              <a:rPr lang="fr-FR" altLang="fr-FR" sz="1400" b="1">
                <a:latin typeface="Helvetica" panose="020B0604020202030204" pitchFamily="34" charset="0"/>
              </a:rPr>
            </a:br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Cross-border observation</a:t>
            </a:r>
          </a:p>
          <a:p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Cross-border strategic committee </a:t>
            </a:r>
          </a:p>
          <a:p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Technical working group</a:t>
            </a:r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endParaRPr lang="fr-FR" altLang="fr-FR" sz="2000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pic>
        <p:nvPicPr>
          <p:cNvPr id="49155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6" name="Connecteur droit 5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8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49159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10254"/>
          <a:stretch>
            <a:fillRect/>
          </a:stretch>
        </p:blipFill>
        <p:spPr bwMode="auto">
          <a:xfrm>
            <a:off x="5059363" y="1481138"/>
            <a:ext cx="38004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712788" y="2451100"/>
            <a:ext cx="59420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Présidences du Conseil de l’UE</a:t>
            </a:r>
          </a:p>
          <a:p>
            <a:pPr eaLnBrk="1" hangingPunct="1"/>
            <a:r>
              <a:rPr lang="fr-FR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Presidencies of the EU Council</a:t>
            </a:r>
            <a:endParaRPr lang="fr-FR" altLang="fr-FR" sz="28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fr-FR" altLang="fr-FR" sz="2000" b="1"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5" name="Connecteur droit 4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2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50183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509963"/>
            <a:ext cx="39497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Rectangle 1"/>
          <p:cNvSpPr>
            <a:spLocks noChangeArrowheads="1"/>
          </p:cNvSpPr>
          <p:nvPr/>
        </p:nvSpPr>
        <p:spPr bwMode="auto">
          <a:xfrm>
            <a:off x="712788" y="3614738"/>
            <a:ext cx="37830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Suite de la présidence luxembourgeoise</a:t>
            </a:r>
          </a:p>
          <a:p>
            <a:pPr eaLnBrk="1" hangingPunct="1"/>
            <a:endParaRPr lang="fr-FR" altLang="fr-FR" sz="800" b="1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Follow-up of the Luxemburg Presidency</a:t>
            </a:r>
          </a:p>
          <a:p>
            <a:endParaRPr lang="fr-FR" altLang="fr-FR" sz="2000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4" name="Connecteur droit 3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5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85788" y="2260600"/>
            <a:ext cx="78295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fr-FR" sz="700" b="1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Présidence néerlandaise : </a:t>
            </a:r>
            <a:r>
              <a:rPr lang="fr-FR" altLang="fr-FR" sz="2000">
                <a:latin typeface="Helvetica" panose="020B0604020202030204" pitchFamily="34" charset="0"/>
                <a:cs typeface="Arial" panose="020B0604020202020204" pitchFamily="34" charset="0"/>
              </a:rPr>
              <a:t>atelier sur la coopération transfrontalière, agenda territorial et agenda urbain</a:t>
            </a:r>
            <a:r>
              <a:rPr lang="fr-FR" altLang="fr-FR" sz="1400">
                <a:latin typeface="Helvetica" panose="020B0604020202030204" pitchFamily="34" charset="0"/>
              </a:rPr>
              <a:t/>
            </a:r>
            <a:br>
              <a:rPr lang="fr-FR" altLang="fr-FR" sz="1400">
                <a:latin typeface="Helvetica" panose="020B0604020202030204" pitchFamily="34" charset="0"/>
              </a:rPr>
            </a:br>
            <a:endParaRPr lang="en-US" altLang="fr-FR" sz="1400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Dutch Presidency: </a:t>
            </a:r>
            <a:r>
              <a:rPr lang="en-US" altLang="fr-FR" sz="20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workshop on cross-border cooperation, territorial and urban agenda </a:t>
            </a:r>
            <a:endParaRPr lang="fr-FR" altLang="fr-FR" sz="2000" i="1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1207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http://www.consilium.europa.eu/uploadedImages/Multimedia/Photos/Image-library/logos/20160101-NLpresidency-Home.png?n=6368&amp;targetTypeId=tab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537075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786188"/>
            <a:ext cx="3055938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712788" y="2451100"/>
            <a:ext cx="61452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800" b="1" dirty="0" smtClean="0">
                <a:latin typeface="Helvetica" panose="020B0604020202030204" pitchFamily="34" charset="0"/>
              </a:rPr>
              <a:t>Institutions européennes</a:t>
            </a:r>
          </a:p>
          <a:p>
            <a:pPr eaLnBrk="1" hangingPunct="1">
              <a:defRPr/>
            </a:pPr>
            <a:r>
              <a:rPr lang="en-US" altLang="fr-FR" sz="28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European institutions</a:t>
            </a:r>
            <a:endParaRPr lang="fr-FR" altLang="fr-FR" sz="2800" b="1" dirty="0" smtClean="0">
              <a:latin typeface="Helvetica" panose="020B0604020202030204" pitchFamily="34" charset="0"/>
            </a:endParaRPr>
          </a:p>
          <a:p>
            <a:pPr eaLnBrk="1" hangingPunct="1">
              <a:defRPr/>
            </a:pPr>
            <a:endParaRPr lang="fr-FR" altLang="fr-FR" sz="1200" dirty="0" smtClean="0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1200" dirty="0" smtClean="0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  <a:cs typeface="Arial" panose="020B0604020202020204" pitchFamily="34" charset="0"/>
              </a:rPr>
              <a:t>Commission européenne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Cross-border </a:t>
            </a:r>
            <a:r>
              <a:rPr lang="fr-FR" altLang="fr-FR" sz="2000" dirty="0" err="1" smtClean="0">
                <a:latin typeface="Helvetica" panose="020B0604020202030204" pitchFamily="34" charset="0"/>
                <a:cs typeface="Arial" panose="020B0604020202020204" pitchFamily="34" charset="0"/>
              </a:rPr>
              <a:t>Review</a:t>
            </a:r>
            <a:endParaRPr lang="fr-FR" altLang="fr-FR" sz="2000" dirty="0" smtClean="0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fr-FR" sz="1200" b="1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>
              <a:defRPr/>
            </a:pP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European Commission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fr-FR" sz="20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Cross-border Review</a:t>
            </a:r>
          </a:p>
          <a:p>
            <a:pPr>
              <a:defRPr/>
            </a:pPr>
            <a:endParaRPr lang="fr-FR" altLang="fr-FR" sz="2000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pic>
        <p:nvPicPr>
          <p:cNvPr id="52227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5" name="Connecteur droit 4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0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52231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241675"/>
            <a:ext cx="37861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4" name="Connecteur droit 3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3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585788" y="2179638"/>
            <a:ext cx="7745412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  <a:cs typeface="Arial" panose="020B0604020202020204" pitchFamily="34" charset="0"/>
              </a:rPr>
              <a:t>Comité des Régions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Groupe interrégional coopération transfrontalière et GECT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Plateforme des GECT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Ateliers - </a:t>
            </a:r>
            <a:r>
              <a:rPr lang="fr-FR" altLang="fr-FR" sz="2000" dirty="0" err="1" smtClean="0">
                <a:latin typeface="Helvetica" panose="020B0604020202030204" pitchFamily="34" charset="0"/>
                <a:cs typeface="Arial" panose="020B0604020202020204" pitchFamily="34" charset="0"/>
              </a:rPr>
              <a:t>European</a:t>
            </a: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Helvetica" panose="020B0604020202030204" pitchFamily="34" charset="0"/>
                <a:cs typeface="Arial" panose="020B0604020202020204" pitchFamily="34" charset="0"/>
              </a:rPr>
              <a:t>Week</a:t>
            </a: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 of </a:t>
            </a:r>
            <a:r>
              <a:rPr lang="fr-FR" altLang="fr-FR" sz="2000" dirty="0" err="1" smtClean="0">
                <a:latin typeface="Helvetica" panose="020B0604020202030204" pitchFamily="34" charset="0"/>
                <a:cs typeface="Arial" panose="020B0604020202020204" pitchFamily="34" charset="0"/>
              </a:rPr>
              <a:t>Regions</a:t>
            </a: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 and </a:t>
            </a:r>
            <a:r>
              <a:rPr lang="fr-FR" altLang="fr-FR" sz="2000" dirty="0" err="1" smtClean="0">
                <a:latin typeface="Helvetica" panose="020B0604020202030204" pitchFamily="34" charset="0"/>
                <a:cs typeface="Arial" panose="020B0604020202020204" pitchFamily="34" charset="0"/>
              </a:rPr>
              <a:t>Cities</a:t>
            </a: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 :</a:t>
            </a:r>
          </a:p>
          <a:p>
            <a:pPr marL="1200150" lvl="1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fr-FR" altLang="fr-FR" sz="1600" dirty="0" smtClean="0">
                <a:latin typeface="Helvetica" panose="020B0604020202030204" pitchFamily="34" charset="0"/>
                <a:cs typeface="Arial" panose="020B0604020202020204" pitchFamily="34" charset="0"/>
              </a:rPr>
              <a:t>Investissements transfrontaliers, CdR/MOT, 11 octobre 2016</a:t>
            </a:r>
          </a:p>
          <a:p>
            <a:pPr marL="1200150" lvl="1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fr-FR" altLang="fr-FR" sz="1600" dirty="0" smtClean="0">
                <a:latin typeface="Helvetica" panose="020B0604020202030204" pitchFamily="34" charset="0"/>
                <a:cs typeface="Arial" panose="020B0604020202020204" pitchFamily="34" charset="0"/>
              </a:rPr>
              <a:t>Espaces naturels transfrontaliers, MOT, 12 octobre 2016</a:t>
            </a:r>
          </a:p>
          <a:p>
            <a:pPr eaLnBrk="1" hangingPunct="1">
              <a:defRPr/>
            </a:pPr>
            <a:r>
              <a:rPr lang="fr-FR" altLang="fr-FR" sz="1400" b="1" dirty="0" smtClean="0">
                <a:latin typeface="Helvetica" panose="020B0604020202030204" pitchFamily="34" charset="0"/>
              </a:rPr>
              <a:t/>
            </a:r>
            <a:br>
              <a:rPr lang="fr-FR" altLang="fr-FR" sz="1400" b="1" dirty="0" smtClean="0">
                <a:latin typeface="Helvetica" panose="020B0604020202030204" pitchFamily="34" charset="0"/>
              </a:rPr>
            </a:b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Committee of the Regions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fr-FR" sz="20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Interregional group on cross-border cooperation and EGTC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fr-FR" sz="20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EGTC platform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fr-FR" sz="20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European Week of Regions and Cities - workshops: </a:t>
            </a:r>
          </a:p>
          <a:p>
            <a:pPr marL="1165225" indent="-342900">
              <a:buFont typeface="Wingdings" panose="05000000000000000000" pitchFamily="2" charset="2"/>
              <a:buChar char="v"/>
              <a:defRPr/>
            </a:pPr>
            <a:r>
              <a:rPr lang="en-US" altLang="fr-FR" sz="16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Cross-border investments, COR/MOT, 11 October 2016</a:t>
            </a:r>
          </a:p>
          <a:p>
            <a:pPr marL="1165225" indent="-342900">
              <a:buFont typeface="Wingdings" panose="05000000000000000000" pitchFamily="2" charset="2"/>
              <a:buChar char="v"/>
              <a:defRPr/>
            </a:pPr>
            <a:r>
              <a:rPr lang="en-US" altLang="fr-FR" sz="16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Natural cross-border areas, MOT, </a:t>
            </a:r>
            <a:r>
              <a:rPr lang="en-US" altLang="fr-FR" sz="1600" i="1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12 October </a:t>
            </a:r>
            <a:r>
              <a:rPr lang="en-US" altLang="fr-FR" sz="16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2016</a:t>
            </a:r>
            <a:endParaRPr lang="fr-FR" altLang="fr-FR" sz="1600" i="1" dirty="0" smtClean="0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325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09" y="5652137"/>
            <a:ext cx="2308534" cy="59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4" name="Connecteur droit 3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7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792163" y="2260600"/>
            <a:ext cx="4545012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  <a:cs typeface="Arial" panose="020B0604020202020204" pitchFamily="34" charset="0"/>
              </a:rPr>
              <a:t>Parlement européen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Helvetica" panose="020B0604020202030204" pitchFamily="34" charset="0"/>
                <a:cs typeface="Arial" panose="020B0604020202020204" pitchFamily="34" charset="0"/>
              </a:rPr>
              <a:t>Intergroupe sur la coopération transfrontalière</a:t>
            </a:r>
            <a:endParaRPr lang="fr-FR" altLang="fr-FR" sz="1400" b="1" dirty="0" smtClean="0">
              <a:latin typeface="Helvetica" panose="020B0604020202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fr-FR" altLang="fr-FR" sz="1400" b="1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>
              <a:defRPr/>
            </a:pP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European Parliament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fr-FR" sz="2000" i="1" dirty="0" smtClean="0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Intergroup on cross-border cooperation</a:t>
            </a:r>
            <a:endParaRPr lang="fr-FR" altLang="fr-FR" sz="2000" i="1" dirty="0" smtClean="0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4279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775200"/>
            <a:ext cx="19986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65525"/>
            <a:ext cx="35401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4" name="Connecteur droit 3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1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792163" y="2287588"/>
            <a:ext cx="6145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Conseil de l’Europe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1400" b="1">
                <a:latin typeface="Helvetica" panose="020B0604020202030204" pitchFamily="34" charset="0"/>
              </a:rPr>
              <a:t/>
            </a:r>
            <a:br>
              <a:rPr lang="fr-FR" altLang="fr-FR" sz="1400" b="1">
                <a:latin typeface="Helvetica" panose="020B0604020202030204" pitchFamily="34" charset="0"/>
              </a:rPr>
            </a:br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European Council</a:t>
            </a:r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5303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222750"/>
            <a:ext cx="19383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1783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EBBB043A-4AAB-4A3E-B424-CB124865EBD0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29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56323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14350" y="2295525"/>
            <a:ext cx="8477250" cy="4124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42900" eaLnBrk="1" hangingPunct="1">
              <a:defRPr/>
            </a:pPr>
            <a:r>
              <a:rPr lang="fr-FR" sz="2800" b="1" dirty="0">
                <a:latin typeface="Helvetica" pitchFamily="34" charset="0"/>
                <a:ea typeface="ＭＳ Ｐゴシック"/>
                <a:cs typeface="ＭＳ Ｐゴシック"/>
              </a:rPr>
              <a:t>Partenariats européens</a:t>
            </a: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/>
            </a:r>
            <a:b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fr-FR" sz="2000" dirty="0">
                <a:latin typeface="Helvetica" pitchFamily="34" charset="0"/>
                <a:ea typeface="ＭＳ Ｐゴシック"/>
                <a:cs typeface="ＭＳ Ｐゴシック"/>
              </a:rPr>
              <a:t> CECICN</a:t>
            </a:r>
          </a:p>
          <a:p>
            <a:pPr indent="-342900" eaLnBrk="1" hangingPunct="1">
              <a:spcAft>
                <a:spcPts val="1200"/>
              </a:spcAft>
              <a:defRPr/>
            </a:pPr>
            <a:r>
              <a:rPr lang="fr-FR" sz="2000" dirty="0">
                <a:latin typeface="Helvetica" pitchFamily="34" charset="0"/>
                <a:ea typeface="ＭＳ Ｐゴシック"/>
                <a:cs typeface="ＭＳ Ｐゴシック"/>
              </a:rPr>
              <a:t> Plateforme de Budapest </a:t>
            </a:r>
            <a:br>
              <a:rPr lang="fr-FR" sz="2000" dirty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fr-FR" sz="2000" dirty="0">
                <a:latin typeface="Helvetica" pitchFamily="34" charset="0"/>
                <a:ea typeface="ＭＳ Ｐゴシック"/>
                <a:cs typeface="ＭＳ Ｐゴシック"/>
              </a:rPr>
              <a:t> Partenariats avec TEIN et ARFE</a:t>
            </a:r>
          </a:p>
          <a:p>
            <a:pPr marL="342900" indent="-342900" eaLnBrk="1" hangingPunct="1">
              <a:defRPr/>
            </a:pPr>
            <a:endParaRPr lang="fr-FR" b="1" dirty="0">
              <a:latin typeface="Helvetica" pitchFamily="34" charset="0"/>
              <a:ea typeface="ＭＳ Ｐゴシック"/>
              <a:cs typeface="ＭＳ Ｐゴシック"/>
            </a:endParaRPr>
          </a:p>
          <a:p>
            <a:pPr eaLnBrk="1" hangingPunct="1">
              <a:defRPr/>
            </a:pPr>
            <a:r>
              <a:rPr lang="en-US" sz="2800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European partnerships</a:t>
            </a:r>
            <a:r>
              <a:rPr lang="en-US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/>
            </a:r>
            <a:br>
              <a:rPr lang="en-US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sz="20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CECICN</a:t>
            </a:r>
          </a:p>
          <a:p>
            <a:pPr eaLnBrk="1" hangingPunct="1">
              <a:defRPr/>
            </a:pPr>
            <a:r>
              <a:rPr lang="en-US" sz="20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Budapest Platform</a:t>
            </a:r>
            <a:br>
              <a:rPr lang="en-US" sz="20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sz="20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Partnership with TEIN and AEBR</a:t>
            </a:r>
            <a:r>
              <a:rPr lang="en-US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/>
            </a:r>
            <a:br>
              <a:rPr lang="en-US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endParaRPr lang="en-US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342900" indent="-342900" eaLnBrk="1" hangingPunct="1">
              <a:defRPr/>
            </a:pPr>
            <a:endParaRPr lang="en-US" sz="2000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342900" indent="-342900" eaLnBrk="1" hangingPunct="1">
              <a:defRPr/>
            </a:pPr>
            <a:endParaRPr lang="en-US" sz="2000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5632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724150"/>
            <a:ext cx="17875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Imag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860800"/>
            <a:ext cx="18780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948238"/>
            <a:ext cx="11144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5124450"/>
            <a:ext cx="1238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56332" name="Image 16" descr="motif_bandeau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D123F6AD-BF67-4DFE-8F4E-EA1A6165E4BC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ZoneTexte 13"/>
          <p:cNvSpPr txBox="1">
            <a:spLocks noChangeArrowheads="1"/>
          </p:cNvSpPr>
          <p:nvPr/>
        </p:nvSpPr>
        <p:spPr bwMode="auto">
          <a:xfrm>
            <a:off x="504825" y="2398713"/>
            <a:ext cx="7180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2. Information sur la vie de l'association</a:t>
            </a: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2. Information on the MOT association</a:t>
            </a:r>
          </a:p>
        </p:txBody>
      </p:sp>
      <p:sp>
        <p:nvSpPr>
          <p:cNvPr id="16388" name="ZoneTexte 16"/>
          <p:cNvSpPr txBox="1">
            <a:spLocks noChangeArrowheads="1"/>
          </p:cNvSpPr>
          <p:nvPr/>
        </p:nvSpPr>
        <p:spPr bwMode="auto">
          <a:xfrm>
            <a:off x="4029075" y="504825"/>
            <a:ext cx="4933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>
                <a:latin typeface="Arial" panose="020B0604020202020204" pitchFamily="34" charset="0"/>
                <a:cs typeface="Arial" panose="020B0604020202020204" pitchFamily="34" charset="0"/>
              </a:rPr>
              <a:t>VIE DE L'ASSOCIATION</a:t>
            </a:r>
            <a:br>
              <a:rPr lang="fr-FR" altLang="fr-FR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 ASSOCIATION</a:t>
            </a:r>
          </a:p>
        </p:txBody>
      </p:sp>
      <p:pic>
        <p:nvPicPr>
          <p:cNvPr id="16389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62100"/>
            <a:ext cx="85725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 smtClean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rot="16200000" flipH="1">
            <a:off x="3538538" y="960438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3" name="ZoneTexte 14"/>
          <p:cNvSpPr txBox="1">
            <a:spLocks noChangeArrowheads="1"/>
          </p:cNvSpPr>
          <p:nvPr/>
        </p:nvSpPr>
        <p:spPr bwMode="auto">
          <a:xfrm>
            <a:off x="-130175" y="3567113"/>
            <a:ext cx="9363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  <a:t>Point sur les adhérents</a:t>
            </a:r>
            <a:br>
              <a:rPr lang="fr-FR" altLang="fr-FR" sz="20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en-US" altLang="fr-FR" sz="2000" b="1" i="1">
                <a:solidFill>
                  <a:srgbClr val="0070C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Update on members</a:t>
            </a:r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32131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135188"/>
            <a:ext cx="3438525" cy="55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fr-FR" sz="2800" b="1" smtClean="0">
                <a:latin typeface="Helvetica" panose="020B0604020202030204" pitchFamily="34" charset="0"/>
              </a:rPr>
              <a:t>CECICN </a:t>
            </a:r>
            <a:br>
              <a:rPr lang="de-DE" altLang="fr-FR" sz="2800" b="1" smtClean="0">
                <a:latin typeface="Helvetica" panose="020B0604020202030204" pitchFamily="34" charset="0"/>
              </a:rPr>
            </a:br>
            <a:r>
              <a:rPr lang="de-DE" altLang="fr-FR" sz="2400" b="1" smtClean="0">
                <a:latin typeface="Helvetica" panose="020B0604020202030204" pitchFamily="34" charset="0"/>
              </a:rPr>
              <a:t/>
            </a:r>
            <a:br>
              <a:rPr lang="de-DE" altLang="fr-FR" sz="2400" b="1" smtClean="0">
                <a:latin typeface="Helvetica" panose="020B0604020202030204" pitchFamily="34" charset="0"/>
              </a:rPr>
            </a:br>
            <a:r>
              <a:rPr lang="de-DE" altLang="fr-FR" sz="2000" b="1" smtClean="0">
                <a:latin typeface="Helvetica" panose="020B0604020202030204" pitchFamily="34" charset="0"/>
              </a:rPr>
              <a:t>Membres / </a:t>
            </a:r>
            <a:r>
              <a:rPr lang="de-DE" altLang="fr-FR" sz="2000" b="1" i="1" smtClean="0">
                <a:solidFill>
                  <a:srgbClr val="0070C0"/>
                </a:solidFill>
                <a:latin typeface="Helvetica" panose="020B0604020202030204" pitchFamily="34" charset="0"/>
                <a:ea typeface="MS PGothic" panose="020B0600070205080204" pitchFamily="34" charset="-128"/>
              </a:rPr>
              <a:t>Members</a:t>
            </a:r>
            <a:br>
              <a:rPr lang="de-DE" altLang="fr-FR" sz="2000" b="1" i="1" smtClean="0">
                <a:solidFill>
                  <a:srgbClr val="0070C0"/>
                </a:solidFill>
                <a:latin typeface="Helvetica" panose="020B0604020202030204" pitchFamily="34" charset="0"/>
                <a:ea typeface="MS PGothic" panose="020B0600070205080204" pitchFamily="34" charset="-128"/>
              </a:rPr>
            </a:br>
            <a:endParaRPr lang="de-DE" altLang="fr-FR" sz="2000" b="1" i="1" smtClean="0">
              <a:solidFill>
                <a:srgbClr val="0070C0"/>
              </a:solidFill>
              <a:latin typeface="Helvetica" panose="020B0604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8372" name="Picture 2" descr="C:\Users\schmidtw\AppData\Local\Microsoft\Windows\Temporary Internet Files\Content.Outlook\LST953AF\Carte_CECICN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-14288"/>
            <a:ext cx="5489575" cy="77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365500"/>
            <a:ext cx="7794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019550"/>
            <a:ext cx="6683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594225"/>
            <a:ext cx="10048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692650"/>
            <a:ext cx="12652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49613"/>
            <a:ext cx="6619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952875"/>
            <a:ext cx="6842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5224463"/>
            <a:ext cx="12890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132388"/>
            <a:ext cx="10858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Image 15" descr="motif_logo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900" y="5935663"/>
            <a:ext cx="3446463" cy="954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Helvetica" panose="020B0604020202030204" pitchFamily="34" charset="0"/>
                <a:ea typeface="+mj-ea"/>
                <a:cs typeface="+mj-cs"/>
              </a:rPr>
              <a:t>Conférence européenne des réseaux </a:t>
            </a:r>
            <a:br>
              <a:rPr lang="fr-FR" sz="1400" dirty="0">
                <a:latin typeface="Helvetica" panose="020B0604020202030204" pitchFamily="34" charset="0"/>
                <a:ea typeface="+mj-ea"/>
                <a:cs typeface="+mj-cs"/>
              </a:rPr>
            </a:br>
            <a:r>
              <a:rPr lang="fr-FR" sz="1400" dirty="0">
                <a:latin typeface="Helvetica" panose="020B0604020202030204" pitchFamily="34" charset="0"/>
                <a:ea typeface="+mj-ea"/>
                <a:cs typeface="+mj-cs"/>
              </a:rPr>
              <a:t>de villes transfrontaliers et interrégionaux</a:t>
            </a:r>
          </a:p>
          <a:p>
            <a:pPr>
              <a:defRPr/>
            </a:pPr>
            <a:r>
              <a:rPr lang="en-US" sz="14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European conference of cross-border </a:t>
            </a:r>
            <a:br>
              <a:rPr lang="en-US" sz="14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sz="14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and interregional city networks</a:t>
            </a:r>
            <a:endParaRPr lang="fr-FR" sz="1400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60421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60422" name="ZoneTexte 7"/>
          <p:cNvSpPr txBox="1">
            <a:spLocks noChangeArrowheads="1"/>
          </p:cNvSpPr>
          <p:nvPr/>
        </p:nvSpPr>
        <p:spPr bwMode="auto">
          <a:xfrm>
            <a:off x="152400" y="2359480"/>
            <a:ext cx="9144000" cy="3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 dirty="0">
                <a:latin typeface="Helvetica" panose="020B0604020202030204" pitchFamily="34" charset="0"/>
              </a:rPr>
              <a:t>CECICN projet/</a:t>
            </a:r>
            <a:r>
              <a:rPr lang="fr-FR" altLang="fr-FR" sz="20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project</a:t>
            </a:r>
            <a:r>
              <a:rPr lang="fr-FR" altLang="fr-FR" sz="2000" b="1" dirty="0">
                <a:latin typeface="Helvetica" panose="020B0604020202030204" pitchFamily="34" charset="0"/>
              </a:rPr>
              <a:t> </a:t>
            </a:r>
            <a:r>
              <a:rPr lang="fr-FR" altLang="fr-FR" sz="2000" b="1" dirty="0">
                <a:solidFill>
                  <a:srgbClr val="0070C0"/>
                </a:solidFill>
                <a:latin typeface="Helvetica" panose="020B0604020202030204" pitchFamily="34" charset="0"/>
              </a:rPr>
              <a:t>« Europe for </a:t>
            </a:r>
            <a:r>
              <a:rPr lang="fr-FR" altLang="fr-FR" sz="2000" b="1" dirty="0" err="1">
                <a:solidFill>
                  <a:srgbClr val="0070C0"/>
                </a:solidFill>
                <a:latin typeface="Helvetica" panose="020B0604020202030204" pitchFamily="34" charset="0"/>
              </a:rPr>
              <a:t>Citizens</a:t>
            </a:r>
            <a:r>
              <a:rPr lang="fr-FR" altLang="fr-FR" sz="2000" b="1" dirty="0">
                <a:solidFill>
                  <a:srgbClr val="0070C0"/>
                </a:solidFill>
                <a:latin typeface="Helvetica" panose="020B0604020202030204" pitchFamily="34" charset="0"/>
              </a:rPr>
              <a:t> » 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1600" b="1" dirty="0" smtClean="0"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1600" b="1" dirty="0" smtClean="0"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1600" b="1" dirty="0" smtClean="0">
                <a:latin typeface="Helvetica" panose="020B0604020202030204" pitchFamily="34" charset="0"/>
              </a:rPr>
              <a:t>Organisation </a:t>
            </a:r>
            <a:r>
              <a:rPr lang="fr-FR" altLang="fr-FR" sz="1600" b="1" dirty="0">
                <a:latin typeface="Helvetica" panose="020B0604020202030204" pitchFamily="34" charset="0"/>
              </a:rPr>
              <a:t>d’un cycle de 4 séminaires / </a:t>
            </a:r>
            <a:r>
              <a:rPr lang="fr-FR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Organisation of a 4 </a:t>
            </a:r>
            <a:r>
              <a:rPr lang="fr-FR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seminars</a:t>
            </a:r>
            <a:r>
              <a:rPr lang="fr-FR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’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Helvetica" panose="020B0604020202030204" pitchFamily="34" charset="0"/>
              </a:rPr>
              <a:t>MOT : Services publics en transfrontalier / </a:t>
            </a:r>
            <a:r>
              <a:rPr lang="fr-FR" altLang="fr-FR" sz="1600" i="1" dirty="0">
                <a:solidFill>
                  <a:srgbClr val="0070C0"/>
                </a:solidFill>
                <a:latin typeface="Helvetica" panose="020B0604020202030204" pitchFamily="34" charset="0"/>
              </a:rPr>
              <a:t>Cross-border public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Helvetica" panose="020B0604020202030204" pitchFamily="34" charset="0"/>
              </a:rPr>
              <a:t>UBC* : Mobilité et jeunesse / </a:t>
            </a:r>
            <a:r>
              <a:rPr lang="fr-FR" altLang="fr-FR" sz="1600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Youth</a:t>
            </a:r>
            <a:r>
              <a:rPr lang="fr-FR" altLang="fr-FR" sz="1600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fr-FR" altLang="fr-FR" sz="1600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mobility</a:t>
            </a:r>
            <a:endParaRPr lang="fr-FR" altLang="fr-FR" sz="1600" i="1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Helvetica" panose="020B0604020202030204" pitchFamily="34" charset="0"/>
              </a:rPr>
              <a:t>CESCI**: GECT et gouvernance / </a:t>
            </a:r>
            <a:r>
              <a:rPr lang="fr-FR" altLang="fr-FR" sz="1600" i="1" dirty="0">
                <a:solidFill>
                  <a:srgbClr val="0070C0"/>
                </a:solidFill>
                <a:latin typeface="Helvetica" panose="020B0604020202030204" pitchFamily="34" charset="0"/>
              </a:rPr>
              <a:t>EGTC and </a:t>
            </a:r>
            <a:r>
              <a:rPr lang="fr-FR" altLang="fr-FR" sz="1600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governance</a:t>
            </a:r>
            <a:endParaRPr lang="fr-FR" altLang="fr-FR" sz="1600" i="1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600" dirty="0" err="1">
                <a:latin typeface="Helvetica" panose="020B0604020202030204" pitchFamily="34" charset="0"/>
              </a:rPr>
              <a:t>MedCities</a:t>
            </a:r>
            <a:r>
              <a:rPr lang="fr-FR" altLang="fr-FR" sz="1600" dirty="0">
                <a:latin typeface="Helvetica" panose="020B0604020202030204" pitchFamily="34" charset="0"/>
              </a:rPr>
              <a:t> : Accueil des migrants dans les villes / </a:t>
            </a:r>
            <a:r>
              <a:rPr lang="fr-FR" altLang="fr-FR" sz="1600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Welcome</a:t>
            </a:r>
            <a:r>
              <a:rPr lang="fr-FR" altLang="fr-FR" sz="1600" i="1" dirty="0">
                <a:solidFill>
                  <a:srgbClr val="0070C0"/>
                </a:solidFill>
                <a:latin typeface="Helvetica" panose="020B0604020202030204" pitchFamily="34" charset="0"/>
              </a:rPr>
              <a:t> of migrants in </a:t>
            </a:r>
            <a:r>
              <a:rPr lang="fr-FR" altLang="fr-FR" sz="1600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cities</a:t>
            </a:r>
            <a:r>
              <a:rPr lang="fr-FR" altLang="fr-FR" sz="1600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</a:p>
          <a:p>
            <a:endParaRPr lang="fr-FR" altLang="fr-FR" sz="1600" b="1" i="1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r>
              <a:rPr lang="de-DE" altLang="fr-FR" sz="1600" b="1" dirty="0" err="1">
                <a:latin typeface="Helvetica" panose="020B0604020202030204" pitchFamily="34" charset="0"/>
              </a:rPr>
              <a:t>Objective</a:t>
            </a:r>
            <a:r>
              <a:rPr lang="de-DE" altLang="fr-FR" sz="1600" b="1" dirty="0">
                <a:latin typeface="Helvetica" panose="020B0604020202030204" pitchFamily="34" charset="0"/>
              </a:rPr>
              <a:t> : faire </a:t>
            </a:r>
            <a:r>
              <a:rPr lang="de-DE" altLang="fr-FR" sz="1600" b="1" dirty="0" err="1">
                <a:latin typeface="Helvetica" panose="020B0604020202030204" pitchFamily="34" charset="0"/>
              </a:rPr>
              <a:t>vivre</a:t>
            </a:r>
            <a:r>
              <a:rPr lang="de-DE" altLang="fr-FR" sz="1600" b="1" dirty="0">
                <a:latin typeface="Helvetica" panose="020B0604020202030204" pitchFamily="34" charset="0"/>
              </a:rPr>
              <a:t> le </a:t>
            </a:r>
            <a:r>
              <a:rPr lang="de-DE" altLang="fr-FR" sz="1600" b="1" dirty="0" err="1">
                <a:latin typeface="Helvetica" panose="020B0604020202030204" pitchFamily="34" charset="0"/>
              </a:rPr>
              <a:t>réseau</a:t>
            </a:r>
            <a:r>
              <a:rPr lang="de-DE" altLang="fr-FR" sz="1600" b="1" dirty="0">
                <a:latin typeface="Helvetica" panose="020B0604020202030204" pitchFamily="34" charset="0"/>
              </a:rPr>
              <a:t> CECICN /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Aim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: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to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mobilize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the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CECICN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network</a:t>
            </a:r>
            <a:endParaRPr lang="de-DE" altLang="fr-FR" sz="1600" b="1" i="1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>
              <a:spcBef>
                <a:spcPct val="80000"/>
              </a:spcBef>
              <a:buFont typeface="Arial" panose="020B0604020202020204" pitchFamily="34" charset="0"/>
              <a:buNone/>
            </a:pPr>
            <a:r>
              <a:rPr lang="de-DE" altLang="fr-FR" sz="1600" b="1" dirty="0" err="1">
                <a:latin typeface="Helvetica" panose="020B0604020202030204" pitchFamily="34" charset="0"/>
              </a:rPr>
              <a:t>Dépôt</a:t>
            </a:r>
            <a:r>
              <a:rPr lang="de-DE" altLang="fr-FR" sz="1600" b="1" dirty="0">
                <a:latin typeface="Helvetica" panose="020B0604020202030204" pitchFamily="34" charset="0"/>
              </a:rPr>
              <a:t> du </a:t>
            </a:r>
            <a:r>
              <a:rPr lang="de-DE" altLang="fr-FR" sz="1600" b="1" dirty="0" err="1">
                <a:latin typeface="Helvetica" panose="020B0604020202030204" pitchFamily="34" charset="0"/>
              </a:rPr>
              <a:t>projet</a:t>
            </a:r>
            <a:r>
              <a:rPr lang="de-DE" altLang="fr-FR" sz="1600" b="1" dirty="0">
                <a:latin typeface="Helvetica" panose="020B0604020202030204" pitchFamily="34" charset="0"/>
              </a:rPr>
              <a:t> </a:t>
            </a:r>
            <a:r>
              <a:rPr lang="de-DE" altLang="fr-FR" sz="1600" b="1" dirty="0" err="1">
                <a:latin typeface="Helvetica" panose="020B0604020202030204" pitchFamily="34" charset="0"/>
              </a:rPr>
              <a:t>prévu</a:t>
            </a:r>
            <a:r>
              <a:rPr lang="de-DE" altLang="fr-FR" sz="1600" b="1" dirty="0">
                <a:latin typeface="Helvetica" panose="020B0604020202030204" pitchFamily="34" charset="0"/>
              </a:rPr>
              <a:t> en 09/2016 / 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Submission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of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project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application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de-DE" altLang="fr-FR" sz="16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by</a:t>
            </a:r>
            <a:r>
              <a:rPr lang="de-DE" altLang="fr-FR" sz="16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09/2016</a:t>
            </a:r>
          </a:p>
          <a:p>
            <a:pPr>
              <a:buFont typeface="Arial" panose="020B0604020202020204" pitchFamily="34" charset="0"/>
              <a:buNone/>
            </a:pPr>
            <a:endParaRPr lang="de-DE" altLang="fr-FR" sz="1400" i="1" dirty="0"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e-DE" altLang="fr-FR" sz="1400" i="1" dirty="0">
              <a:latin typeface="Helvetica" panose="020B0604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de-DE" altLang="fr-FR" sz="1400" i="1" dirty="0">
                <a:latin typeface="Helvetica" panose="020B0604020202030204" pitchFamily="34" charset="0"/>
              </a:rPr>
              <a:t>*</a:t>
            </a:r>
            <a:r>
              <a:rPr lang="fr-FR" altLang="fr-FR" sz="1400" dirty="0">
                <a:latin typeface="Helvetica" panose="020B0604020202030204" pitchFamily="34" charset="0"/>
              </a:rPr>
              <a:t> Union of </a:t>
            </a:r>
            <a:r>
              <a:rPr lang="fr-FR" altLang="fr-FR" sz="1400" dirty="0" err="1">
                <a:latin typeface="Helvetica" panose="020B0604020202030204" pitchFamily="34" charset="0"/>
              </a:rPr>
              <a:t>Baltic</a:t>
            </a:r>
            <a:r>
              <a:rPr lang="fr-FR" altLang="fr-FR" sz="1400" dirty="0">
                <a:latin typeface="Helvetica" panose="020B0604020202030204" pitchFamily="34" charset="0"/>
              </a:rPr>
              <a:t> </a:t>
            </a:r>
            <a:r>
              <a:rPr lang="fr-FR" altLang="fr-FR" sz="1400" dirty="0" err="1">
                <a:latin typeface="Helvetica" panose="020B0604020202030204" pitchFamily="34" charset="0"/>
              </a:rPr>
              <a:t>Cities</a:t>
            </a:r>
            <a:r>
              <a:rPr lang="fr-FR" altLang="fr-FR" sz="1400" dirty="0">
                <a:latin typeface="Helvetica" panose="020B0604020202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de-DE" altLang="fr-FR" sz="1400" i="1" dirty="0">
                <a:latin typeface="Helvetica" panose="020B0604020202030204" pitchFamily="34" charset="0"/>
              </a:rPr>
              <a:t>**</a:t>
            </a:r>
            <a:r>
              <a:rPr lang="fr-FR" altLang="fr-FR" sz="1400" dirty="0">
                <a:latin typeface="Helvetica" panose="020B0604020202030204" pitchFamily="34" charset="0"/>
              </a:rPr>
              <a:t> Central </a:t>
            </a:r>
            <a:r>
              <a:rPr lang="fr-FR" altLang="fr-FR" sz="1400" dirty="0" err="1">
                <a:latin typeface="Helvetica" panose="020B0604020202030204" pitchFamily="34" charset="0"/>
              </a:rPr>
              <a:t>European</a:t>
            </a:r>
            <a:r>
              <a:rPr lang="fr-FR" altLang="fr-FR" sz="1400" dirty="0">
                <a:latin typeface="Helvetica" panose="020B0604020202030204" pitchFamily="34" charset="0"/>
              </a:rPr>
              <a:t> Service for Cross-Border Initiatives </a:t>
            </a:r>
            <a:endParaRPr lang="de-DE" altLang="fr-FR" sz="1400" i="1" dirty="0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pic>
        <p:nvPicPr>
          <p:cNvPr id="60423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968" y="2179638"/>
            <a:ext cx="2105932" cy="1038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847178D0-FCE4-49C9-BB99-D598FA11664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61443" name="Image 14" descr="X:\CARTOGRAPHIE\CARTES\cartes_a_imprimer\carte_platefor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/>
          <a:stretch>
            <a:fillRect/>
          </a:stretch>
        </p:blipFill>
        <p:spPr bwMode="auto">
          <a:xfrm>
            <a:off x="3927475" y="0"/>
            <a:ext cx="521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ZoneTexte 8"/>
          <p:cNvSpPr txBox="1">
            <a:spLocks noChangeArrowheads="1"/>
          </p:cNvSpPr>
          <p:nvPr/>
        </p:nvSpPr>
        <p:spPr bwMode="auto">
          <a:xfrm>
            <a:off x="279400" y="2386013"/>
            <a:ext cx="34480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600" b="1">
                <a:latin typeface="Helvetica" panose="020B0604020202030204" pitchFamily="34" charset="0"/>
              </a:rPr>
              <a:t>Plateforme de Budapest</a:t>
            </a:r>
            <a:br>
              <a:rPr lang="fr-FR" altLang="fr-FR" sz="2600" b="1">
                <a:latin typeface="Helvetica" panose="020B0604020202030204" pitchFamily="34" charset="0"/>
              </a:rPr>
            </a:br>
            <a:r>
              <a:rPr lang="fr-FR" altLang="fr-FR" sz="2600" b="1">
                <a:latin typeface="Helvetica" panose="020B0604020202030204" pitchFamily="34" charset="0"/>
              </a:rPr>
              <a:t/>
            </a:r>
            <a:br>
              <a:rPr lang="fr-FR" altLang="fr-FR" sz="2600" b="1">
                <a:latin typeface="Helvetica" panose="020B0604020202030204" pitchFamily="34" charset="0"/>
              </a:rPr>
            </a:br>
            <a:r>
              <a:rPr lang="fr-FR" altLang="fr-FR" sz="2600" b="1" i="1">
                <a:solidFill>
                  <a:srgbClr val="0070C0"/>
                </a:solidFill>
                <a:latin typeface="Helvetica" panose="020B0604020202030204" pitchFamily="34" charset="0"/>
              </a:rPr>
              <a:t>The Budapest Platform</a:t>
            </a:r>
          </a:p>
          <a:p>
            <a:pPr eaLnBrk="1" hangingPunct="1"/>
            <a:endParaRPr lang="fr-FR" altLang="fr-FR" sz="2600" b="1" i="1">
              <a:solidFill>
                <a:srgbClr val="009EE0"/>
              </a:solidFill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budapestplatform.eu</a:t>
            </a:r>
            <a:endParaRPr lang="en-US" altLang="fr-FR" sz="2400" b="1">
              <a:latin typeface="Helvetica" panose="020B0604020202030204" pitchFamily="34" charset="0"/>
            </a:endParaRPr>
          </a:p>
        </p:txBody>
      </p:sp>
      <p:pic>
        <p:nvPicPr>
          <p:cNvPr id="61445" name="Imag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69850"/>
            <a:ext cx="19700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mage 15" descr="motif_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61448" name="Image 16" descr="motif_bandeau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81163"/>
            <a:ext cx="32131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63494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712788" y="2451100"/>
            <a:ext cx="753903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600" b="1">
                <a:latin typeface="Helvetica" panose="020B0604020202030204" pitchFamily="34" charset="0"/>
              </a:rPr>
              <a:t>Partenariat avec TEIN </a:t>
            </a:r>
            <a:r>
              <a:rPr lang="fr-FR" altLang="fr-FR" sz="2000">
                <a:latin typeface="Helvetica" panose="020B0604020202030204" pitchFamily="34" charset="0"/>
                <a:cs typeface="Arial" panose="020B0604020202020204" pitchFamily="34" charset="0"/>
              </a:rPr>
              <a:t>(Réseau des Euro-instituts) </a:t>
            </a:r>
            <a:br>
              <a:rPr lang="fr-FR" altLang="fr-FR" sz="2000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2600" b="1">
                <a:latin typeface="Helvetica" panose="020B0604020202030204" pitchFamily="34" charset="0"/>
              </a:rPr>
              <a:t>et ARFE </a:t>
            </a:r>
            <a:r>
              <a:rPr lang="fr-FR" altLang="fr-FR" sz="2000">
                <a:latin typeface="Helvetica" panose="020B0604020202030204" pitchFamily="34" charset="0"/>
                <a:cs typeface="Arial" panose="020B0604020202020204" pitchFamily="34" charset="0"/>
              </a:rPr>
              <a:t>(Association des Régions Frontalières européennes)</a:t>
            </a:r>
          </a:p>
          <a:p>
            <a:pPr eaLnBrk="1" hangingPunct="1"/>
            <a:endParaRPr lang="fr-FR" altLang="fr-FR" sz="2000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fr-FR" sz="2600" b="1" i="1">
                <a:solidFill>
                  <a:srgbClr val="0070C0"/>
                </a:solidFill>
                <a:latin typeface="Helvetica" panose="020B0604020202030204" pitchFamily="34" charset="0"/>
              </a:rPr>
              <a:t>Partnership with TEIN </a:t>
            </a:r>
            <a:r>
              <a:rPr lang="en-US" altLang="fr-FR" sz="2000" i="1">
                <a:solidFill>
                  <a:srgbClr val="0070C0"/>
                </a:solidFill>
                <a:latin typeface="Helvetica" panose="020B0604020202030204" pitchFamily="34" charset="0"/>
              </a:rPr>
              <a:t>(Networks of Euro-Institutes)</a:t>
            </a:r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b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altLang="fr-FR" sz="2600" b="1" i="1">
                <a:solidFill>
                  <a:srgbClr val="0070C0"/>
                </a:solidFill>
                <a:latin typeface="Helvetica" panose="020B0604020202030204" pitchFamily="34" charset="0"/>
              </a:rPr>
              <a:t>and AEBR </a:t>
            </a:r>
            <a:r>
              <a:rPr lang="en-US" altLang="fr-FR" sz="2000" i="1">
                <a:solidFill>
                  <a:srgbClr val="0070C0"/>
                </a:solidFill>
                <a:latin typeface="Helvetica" panose="020B0604020202030204" pitchFamily="34" charset="0"/>
              </a:rPr>
              <a:t>(Association of European Border Regions)</a:t>
            </a:r>
            <a:endParaRPr lang="fr-FR" altLang="fr-FR" sz="2000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/>
            <a:endParaRPr lang="en-US" altLang="fr-FR" sz="2000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pic>
        <p:nvPicPr>
          <p:cNvPr id="6349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948238"/>
            <a:ext cx="11144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5124450"/>
            <a:ext cx="1238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92057B8E-8560-491D-9366-94C5B22F29B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64515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287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6575" y="2214563"/>
            <a:ext cx="8324850" cy="4956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42900" eaLnBrk="1" hangingPunct="1">
              <a:spcAft>
                <a:spcPts val="0"/>
              </a:spcAft>
              <a:defRPr/>
            </a:pPr>
            <a:r>
              <a:rPr lang="fr-FR" sz="2800" b="1" dirty="0">
                <a:latin typeface="Helvetica" pitchFamily="34" charset="0"/>
                <a:ea typeface="ＭＳ Ｐゴシック"/>
                <a:cs typeface="ＭＳ Ｐゴシック"/>
              </a:rPr>
              <a:t>Conférences internationales </a:t>
            </a:r>
          </a:p>
          <a:p>
            <a:pPr indent="-342900" eaLnBrk="1" hangingPunct="1">
              <a:spcAft>
                <a:spcPts val="0"/>
              </a:spcAft>
              <a:defRPr/>
            </a:pPr>
            <a:r>
              <a:rPr lang="fr-FR" sz="2800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International </a:t>
            </a:r>
            <a:r>
              <a:rPr lang="fr-FR" sz="2800" b="1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conferences</a:t>
            </a:r>
            <a:endParaRPr lang="fr-FR" sz="2800" b="1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indent="-342900" eaLnBrk="1" hangingPunct="1">
              <a:spcAft>
                <a:spcPts val="600"/>
              </a:spcAft>
              <a:defRPr/>
            </a:pPr>
            <a:endParaRPr lang="fr-FR" sz="900" b="1" dirty="0">
              <a:latin typeface="Helvetica" pitchFamily="34" charset="0"/>
              <a:ea typeface="ＭＳ Ｐゴシック"/>
              <a:cs typeface="ＭＳ Ｐゴシック"/>
            </a:endParaRPr>
          </a:p>
          <a:p>
            <a:pPr indent="-342900" eaLnBrk="1" hangingPunct="1">
              <a:spcAft>
                <a:spcPts val="600"/>
              </a:spcAft>
              <a:defRPr/>
            </a:pP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>Border </a:t>
            </a:r>
            <a:r>
              <a:rPr lang="fr-FR" b="1" dirty="0" err="1">
                <a:latin typeface="Helvetica" pitchFamily="34" charset="0"/>
                <a:ea typeface="ＭＳ Ｐゴシック"/>
                <a:cs typeface="ＭＳ Ｐゴシック"/>
              </a:rPr>
              <a:t>Regions</a:t>
            </a: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> in Transition (BRIT) Conférence </a:t>
            </a:r>
            <a:b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>« </a:t>
            </a:r>
            <a:r>
              <a:rPr lang="fr-FR" b="1" dirty="0" err="1">
                <a:latin typeface="Helvetica" pitchFamily="34" charset="0"/>
                <a:ea typeface="ＭＳ Ｐゴシック"/>
                <a:cs typeface="ＭＳ Ｐゴシック"/>
              </a:rPr>
              <a:t>Cities</a:t>
            </a: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> states and </a:t>
            </a:r>
            <a:r>
              <a:rPr lang="fr-FR" b="1" dirty="0" err="1">
                <a:latin typeface="Helvetica" pitchFamily="34" charset="0"/>
                <a:ea typeface="ＭＳ Ｐゴシック"/>
                <a:cs typeface="ＭＳ Ｐゴシック"/>
              </a:rPr>
              <a:t>borders</a:t>
            </a:r>
            <a:r>
              <a:rPr lang="fr-FR" b="1" dirty="0">
                <a:latin typeface="Helvetica" pitchFamily="34" charset="0"/>
                <a:ea typeface="ＭＳ Ｐゴシック"/>
                <a:cs typeface="ＭＳ Ｐゴシック"/>
              </a:rPr>
              <a:t> » </a:t>
            </a:r>
          </a:p>
          <a:p>
            <a:pPr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" pitchFamily="34" charset="0"/>
                <a:ea typeface="ＭＳ Ｐゴシック"/>
                <a:cs typeface="ＭＳ Ｐゴシック"/>
              </a:rPr>
              <a:t>17-20 mai 2016, Hambourg (DE) /</a:t>
            </a: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</a:t>
            </a:r>
            <a:r>
              <a:rPr lang="en-US" sz="1600" dirty="0" err="1">
                <a:latin typeface="Helvetica" pitchFamily="34" charset="0"/>
                <a:ea typeface="ＭＳ Ｐゴシック"/>
                <a:cs typeface="ＭＳ Ｐゴシック"/>
              </a:rPr>
              <a:t>Sønderborg</a:t>
            </a:r>
            <a:r>
              <a:rPr lang="en-US" sz="1600" dirty="0">
                <a:latin typeface="Helvetica" pitchFamily="34" charset="0"/>
                <a:ea typeface="ＭＳ Ｐゴシック"/>
                <a:cs typeface="ＭＳ Ｐゴシック"/>
              </a:rPr>
              <a:t> (DK)</a:t>
            </a:r>
          </a:p>
          <a:p>
            <a:pPr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fr-FR" sz="1600" dirty="0">
                <a:latin typeface="Helvetica" pitchFamily="34" charset="0"/>
                <a:ea typeface="ＭＳ Ｐゴシック"/>
                <a:cs typeface="ＭＳ Ｐゴシック"/>
              </a:rPr>
              <a:t>Atelier MOT: « Villes jumelles et agglomérations </a:t>
            </a:r>
            <a:br>
              <a:rPr lang="fr-FR" sz="1600" dirty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fr-FR" sz="1600" dirty="0">
                <a:latin typeface="Helvetica" pitchFamily="34" charset="0"/>
                <a:ea typeface="ＭＳ Ｐゴシック"/>
                <a:cs typeface="ＭＳ Ｐゴシック"/>
              </a:rPr>
              <a:t>	</a:t>
            </a:r>
            <a:r>
              <a:rPr lang="fr-FR" sz="1600" dirty="0" smtClean="0">
                <a:latin typeface="Helvetica" pitchFamily="34" charset="0"/>
                <a:ea typeface="ＭＳ Ｐゴシック"/>
                <a:cs typeface="ＭＳ Ｐゴシック"/>
              </a:rPr>
              <a:t>transfrontalières : </a:t>
            </a:r>
            <a:r>
              <a:rPr lang="fr-FR" sz="1600" dirty="0">
                <a:latin typeface="Helvetica" pitchFamily="34" charset="0"/>
                <a:ea typeface="ＭＳ Ｐゴシック"/>
                <a:cs typeface="ＭＳ Ｐゴシック"/>
              </a:rPr>
              <a:t>quels enjeux de gouvernance? »</a:t>
            </a:r>
          </a:p>
          <a:p>
            <a:pPr indent="-342900" eaLnBrk="1" hangingPunct="1">
              <a:spcAft>
                <a:spcPts val="600"/>
              </a:spcAft>
              <a:defRPr/>
            </a:pPr>
            <a:endParaRPr lang="fr-FR" sz="700" dirty="0">
              <a:latin typeface="Helvetica" pitchFamily="34" charset="0"/>
              <a:ea typeface="ＭＳ Ｐゴシック"/>
              <a:cs typeface="ＭＳ Ｐゴシック"/>
            </a:endParaRPr>
          </a:p>
          <a:p>
            <a:pPr indent="-342900" eaLnBrk="1" hangingPunct="1">
              <a:spcAft>
                <a:spcPts val="600"/>
              </a:spcAft>
              <a:defRPr/>
            </a:pPr>
            <a:r>
              <a:rPr lang="fr-FR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Border </a:t>
            </a:r>
            <a:r>
              <a:rPr lang="fr-FR" b="1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Regions</a:t>
            </a:r>
            <a:r>
              <a:rPr lang="fr-FR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in Transition (BRIT) C</a:t>
            </a:r>
            <a:r>
              <a:rPr lang="en-US" b="1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onference</a:t>
            </a:r>
            <a:r>
              <a:rPr lang="en-US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</a:t>
            </a:r>
            <a:br>
              <a:rPr lang="en-US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fr-FR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« </a:t>
            </a:r>
            <a:r>
              <a:rPr lang="fr-FR" b="1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Cities</a:t>
            </a:r>
            <a:r>
              <a:rPr lang="fr-FR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states and </a:t>
            </a:r>
            <a:r>
              <a:rPr lang="fr-FR" b="1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borders</a:t>
            </a:r>
            <a:r>
              <a:rPr lang="fr-FR" b="1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 » </a:t>
            </a:r>
          </a:p>
          <a:p>
            <a:pPr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17-20 May 2016, </a:t>
            </a:r>
            <a:r>
              <a:rPr lang="en-US" sz="1600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Hambourg</a:t>
            </a: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(DE) / </a:t>
            </a:r>
            <a:r>
              <a:rPr lang="en-US" sz="1600" i="1" dirty="0" err="1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Sønderborg</a:t>
            </a: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 (DK)</a:t>
            </a:r>
          </a:p>
          <a:p>
            <a:pPr indent="-342900" eaLnBrk="1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fr-FR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MOT workshop: </a:t>
            </a: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“Twin Cities and Cross-Border </a:t>
            </a:r>
            <a:b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	Agglomerations: </a:t>
            </a:r>
            <a:r>
              <a:rPr lang="en-US" sz="1600" i="1" dirty="0" smtClean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which </a:t>
            </a:r>
            <a:r>
              <a:rPr lang="en-US" sz="1600" i="1" dirty="0">
                <a:solidFill>
                  <a:srgbClr val="0070C0"/>
                </a:solidFill>
                <a:latin typeface="Helvetica" pitchFamily="34" charset="0"/>
                <a:ea typeface="ＭＳ Ｐゴシック"/>
                <a:cs typeface="ＭＳ Ｐゴシック"/>
              </a:rPr>
              <a:t>Governance Issues?”</a:t>
            </a:r>
            <a:endParaRPr lang="fr-FR" sz="1600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342900" indent="-342900" eaLnBrk="1" hangingPunct="1">
              <a:defRPr/>
            </a:pPr>
            <a:endParaRPr lang="fr-FR" sz="2800" b="1" dirty="0">
              <a:latin typeface="Helvetica" pitchFamily="34" charset="0"/>
              <a:ea typeface="ＭＳ Ｐゴシック"/>
              <a:cs typeface="ＭＳ Ｐゴシック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US" sz="2800" b="1" i="1" dirty="0">
              <a:solidFill>
                <a:srgbClr val="0070C0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4520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6452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495550"/>
            <a:ext cx="2416175" cy="333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1AFB299-7801-49A7-8E6D-D7BA460C29D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66563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287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45063" name="ZoneTexte 11"/>
          <p:cNvSpPr txBox="1">
            <a:spLocks noChangeArrowheads="1"/>
          </p:cNvSpPr>
          <p:nvPr/>
        </p:nvSpPr>
        <p:spPr bwMode="auto">
          <a:xfrm>
            <a:off x="504825" y="2432050"/>
            <a:ext cx="81819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000" b="1" dirty="0" err="1" smtClean="0">
                <a:latin typeface="Helvetica" panose="020B0604020202030204" pitchFamily="34" charset="0"/>
              </a:rPr>
              <a:t>Borders</a:t>
            </a:r>
            <a:r>
              <a:rPr lang="fr-FR" altLang="fr-FR" sz="2000" b="1" dirty="0" smtClean="0">
                <a:latin typeface="Helvetica" panose="020B0604020202030204" pitchFamily="34" charset="0"/>
              </a:rPr>
              <a:t> in </a:t>
            </a:r>
            <a:r>
              <a:rPr lang="fr-FR" altLang="fr-FR" sz="2000" b="1" dirty="0" err="1" smtClean="0">
                <a:latin typeface="Helvetica" panose="020B0604020202030204" pitchFamily="34" charset="0"/>
              </a:rPr>
              <a:t>Globalization</a:t>
            </a:r>
            <a:r>
              <a:rPr lang="fr-FR" altLang="fr-FR" sz="2000" b="1" dirty="0" smtClean="0">
                <a:latin typeface="Helvetica" panose="020B0604020202030204" pitchFamily="34" charset="0"/>
              </a:rPr>
              <a:t> (BIG)</a:t>
            </a:r>
          </a:p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</a:rPr>
              <a:t>Policy forum « Sécurité et développement : </a:t>
            </a:r>
            <a:br>
              <a:rPr lang="fr-FR" altLang="fr-FR" sz="2000" b="1" dirty="0" smtClean="0">
                <a:latin typeface="Helvetica" panose="020B0604020202030204" pitchFamily="34" charset="0"/>
              </a:rPr>
            </a:br>
            <a:r>
              <a:rPr lang="fr-FR" altLang="fr-FR" sz="2000" b="1" dirty="0" smtClean="0">
                <a:latin typeface="Helvetica" panose="020B0604020202030204" pitchFamily="34" charset="0"/>
              </a:rPr>
              <a:t>comment gérer les frontières »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1600" dirty="0" smtClean="0">
                <a:latin typeface="Helvetica" panose="020B0604020202030204" pitchFamily="34" charset="0"/>
              </a:rPr>
              <a:t>7 juillet 2016, Paris</a:t>
            </a:r>
          </a:p>
          <a:p>
            <a:pPr eaLnBrk="1" hangingPunct="1">
              <a:defRPr/>
            </a:pPr>
            <a:r>
              <a:rPr lang="fr-FR" altLang="fr-FR" sz="2000" b="1" dirty="0" smtClean="0">
                <a:latin typeface="Helvetica" panose="020B0604020202030204" pitchFamily="34" charset="0"/>
              </a:rPr>
              <a:t/>
            </a:r>
            <a:br>
              <a:rPr lang="fr-FR" altLang="fr-FR" sz="2000" b="1" dirty="0" smtClean="0">
                <a:latin typeface="Helvetica" panose="020B0604020202030204" pitchFamily="34" charset="0"/>
              </a:rPr>
            </a:b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Borders in Globalization (BIG) </a:t>
            </a:r>
            <a:b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Policy Forum “Security and development: </a:t>
            </a:r>
            <a:b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altLang="fr-FR" sz="20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how to manage the borders”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sz="1600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7</a:t>
            </a:r>
            <a:r>
              <a:rPr lang="en-US" altLang="fr-FR" sz="1600" i="1" baseline="300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th</a:t>
            </a:r>
            <a:r>
              <a:rPr lang="en-US" altLang="fr-FR" sz="1600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 July 2016, Paris</a:t>
            </a:r>
            <a:endParaRPr lang="fr-FR" altLang="fr-FR" sz="1600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>
              <a:defRPr/>
            </a:pPr>
            <a:endParaRPr lang="en-US" altLang="fr-FR" sz="2800" b="1" i="1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>
              <a:defRPr/>
            </a:pPr>
            <a:r>
              <a:rPr lang="en-US" altLang="fr-FR" sz="1400" b="1" dirty="0" smtClean="0">
                <a:latin typeface="Helvetica" panose="020B0604020202030204" pitchFamily="34" charset="0"/>
              </a:rPr>
              <a:t>Inscriptions en </a:t>
            </a:r>
            <a:r>
              <a:rPr lang="en-US" altLang="fr-FR" sz="1400" b="1" dirty="0" err="1" smtClean="0">
                <a:latin typeface="Helvetica" panose="020B0604020202030204" pitchFamily="34" charset="0"/>
              </a:rPr>
              <a:t>ligne</a:t>
            </a:r>
            <a:r>
              <a:rPr lang="en-US" altLang="fr-FR" sz="1400" b="1" dirty="0" smtClean="0">
                <a:latin typeface="Helvetica" panose="020B0604020202030204" pitchFamily="34" charset="0"/>
              </a:rPr>
              <a:t> sur </a:t>
            </a:r>
            <a:r>
              <a:rPr lang="en-US" altLang="fr-FR" sz="14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/ Online registration on:  </a:t>
            </a:r>
            <a:br>
              <a:rPr lang="en-US" altLang="fr-FR" sz="1400" b="1" i="1" dirty="0" smtClean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altLang="fr-FR" sz="1400" dirty="0" smtClean="0">
                <a:latin typeface="Helvetica" panose="020B0604020202030204" pitchFamily="34" charset="0"/>
              </a:rPr>
              <a:t>www.espaces-transfrontaliers.eu</a:t>
            </a:r>
            <a:br>
              <a:rPr lang="en-US" altLang="fr-FR" sz="1400" dirty="0" smtClean="0">
                <a:latin typeface="Helvetica" panose="020B0604020202030204" pitchFamily="34" charset="0"/>
              </a:rPr>
            </a:br>
            <a:endParaRPr lang="en-US" altLang="fr-FR" sz="1400" dirty="0" smtClean="0">
              <a:latin typeface="Helvetica" panose="020B0604020202030204" pitchFamily="34" charset="0"/>
            </a:endParaRPr>
          </a:p>
        </p:txBody>
      </p:sp>
      <p:sp>
        <p:nvSpPr>
          <p:cNvPr id="66568" name="ZoneTexte 16"/>
          <p:cNvSpPr txBox="1">
            <a:spLocks noChangeArrowheads="1"/>
          </p:cNvSpPr>
          <p:nvPr/>
        </p:nvSpPr>
        <p:spPr bwMode="auto">
          <a:xfrm>
            <a:off x="3998913" y="650875"/>
            <a:ext cx="501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ACTIVITES EUROPEENNES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ACTIVITIES</a:t>
            </a:r>
          </a:p>
        </p:txBody>
      </p:sp>
      <p:pic>
        <p:nvPicPr>
          <p:cNvPr id="6656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81263"/>
            <a:ext cx="2451100" cy="3449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07CB4D09-9461-4E74-A8DF-63DD170642A2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36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ZoneTexte 13"/>
          <p:cNvSpPr txBox="1">
            <a:spLocks noChangeArrowheads="1"/>
          </p:cNvSpPr>
          <p:nvPr/>
        </p:nvSpPr>
        <p:spPr bwMode="auto">
          <a:xfrm>
            <a:off x="504825" y="2509838"/>
            <a:ext cx="8277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7. Questions diverses et calendrier 2016</a:t>
            </a:r>
            <a:br>
              <a:rPr lang="fr-FR" altLang="fr-FR" sz="2800" b="1">
                <a:latin typeface="Helvetica" panose="020B0604020202030204" pitchFamily="34" charset="0"/>
              </a:rPr>
            </a:br>
            <a:r>
              <a:rPr lang="fr-FR" altLang="fr-FR" sz="2800" b="1">
                <a:latin typeface="Helvetica" panose="020B0604020202030204" pitchFamily="34" charset="0"/>
              </a:rPr>
              <a:t> </a:t>
            </a: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7. Questions and agenda 2016</a:t>
            </a:r>
          </a:p>
        </p:txBody>
      </p:sp>
      <p:pic>
        <p:nvPicPr>
          <p:cNvPr id="68612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287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68616" name="ZoneTexte 16"/>
          <p:cNvSpPr txBox="1">
            <a:spLocks noChangeArrowheads="1"/>
          </p:cNvSpPr>
          <p:nvPr/>
        </p:nvSpPr>
        <p:spPr bwMode="auto">
          <a:xfrm>
            <a:off x="4048125" y="639763"/>
            <a:ext cx="5400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QUESTIONS &amp; CALENDRIER</a:t>
            </a:r>
          </a:p>
          <a:p>
            <a:pPr eaLnBrk="1" hangingPunct="1"/>
            <a:r>
              <a:rPr lang="fr-FR" altLang="fr-F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&amp; AGENDA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-26988"/>
            <a:ext cx="9323388" cy="6981826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70659" name="ZoneTexte 6"/>
          <p:cNvSpPr txBox="1">
            <a:spLocks noChangeArrowheads="1"/>
          </p:cNvSpPr>
          <p:nvPr/>
        </p:nvSpPr>
        <p:spPr bwMode="auto">
          <a:xfrm>
            <a:off x="1092200" y="6188075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70660" name="Image 7" descr="LOGO_MOT_N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863" y="1219200"/>
            <a:ext cx="8737600" cy="11461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3800" b="1" kern="0" dirty="0">
                <a:solidFill>
                  <a:srgbClr val="009EE0"/>
                </a:solidFill>
                <a:latin typeface="Arial"/>
                <a:cs typeface="Arial"/>
              </a:rPr>
              <a:t>Conseil d’Orientation de la MOT</a:t>
            </a:r>
          </a:p>
          <a:p>
            <a:pPr marL="365125" indent="-365125">
              <a:lnSpc>
                <a:spcPct val="80000"/>
              </a:lnSpc>
              <a:spcAft>
                <a:spcPts val="600"/>
              </a:spcAft>
              <a:defRPr/>
            </a:pPr>
            <a:r>
              <a:rPr lang="fr-FR" sz="3800" b="1" i="1" kern="0" dirty="0" err="1">
                <a:solidFill>
                  <a:schemeClr val="bg1"/>
                </a:solidFill>
                <a:latin typeface="Arial"/>
                <a:cs typeface="Arial"/>
              </a:rPr>
              <a:t>Advisory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3800" b="1" i="1" kern="0" dirty="0" err="1">
                <a:solidFill>
                  <a:schemeClr val="bg1"/>
                </a:solidFill>
                <a:latin typeface="Arial"/>
                <a:cs typeface="Arial"/>
              </a:rPr>
              <a:t>Committee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cs typeface="Arial"/>
              </a:rPr>
              <a:t> of the MOT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6863" y="4022725"/>
            <a:ext cx="6691312" cy="1274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-6350">
              <a:lnSpc>
                <a:spcPct val="80000"/>
              </a:lnSpc>
              <a:defRPr/>
            </a:pP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Paris – Palais de la Porte Dorée</a:t>
            </a:r>
            <a:b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</a:b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25 mai</a:t>
            </a:r>
            <a:r>
              <a:rPr lang="fr-FR" sz="3200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/May</a:t>
            </a:r>
            <a:r>
              <a:rPr lang="fr-FR" sz="3200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2016</a:t>
            </a:r>
          </a:p>
          <a:p>
            <a:pPr marL="365125" indent="-365125">
              <a:lnSpc>
                <a:spcPct val="80000"/>
              </a:lnSpc>
              <a:defRPr/>
            </a:pPr>
            <a:endParaRPr lang="fr-FR" sz="3200" kern="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-26988"/>
            <a:ext cx="9323388" cy="6981826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72707" name="ZoneTexte 6"/>
          <p:cNvSpPr txBox="1">
            <a:spLocks noChangeArrowheads="1"/>
          </p:cNvSpPr>
          <p:nvPr/>
        </p:nvSpPr>
        <p:spPr bwMode="auto">
          <a:xfrm>
            <a:off x="1092200" y="6188075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72708" name="Image 7" descr="LOGO_MOT_N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863" y="1219200"/>
            <a:ext cx="8737600" cy="11461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fr-FR" sz="3800" b="1" kern="0" dirty="0">
                <a:solidFill>
                  <a:srgbClr val="009EE0"/>
                </a:solidFill>
                <a:latin typeface="Arial"/>
                <a:ea typeface="+mj-ea"/>
                <a:cs typeface="Arial"/>
              </a:rPr>
              <a:t>Assemblée générale de la MOT</a:t>
            </a:r>
          </a:p>
          <a:p>
            <a:pPr>
              <a:lnSpc>
                <a:spcPct val="80000"/>
              </a:lnSpc>
              <a:defRPr/>
            </a:pPr>
            <a:r>
              <a:rPr lang="fr-FR" sz="38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General </a:t>
            </a:r>
            <a:r>
              <a:rPr lang="fr-FR" sz="3800" b="1" i="1" kern="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Assembly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of the MOT</a:t>
            </a:r>
          </a:p>
          <a:p>
            <a:pPr marL="365125" indent="-365125">
              <a:defRPr/>
            </a:pPr>
            <a:endParaRPr lang="fr-FR" sz="4000" b="1" kern="0" dirty="0">
              <a:solidFill>
                <a:srgbClr val="009EE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6863" y="4022725"/>
            <a:ext cx="6691312" cy="1274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-6350">
              <a:lnSpc>
                <a:spcPct val="80000"/>
              </a:lnSpc>
              <a:defRPr/>
            </a:pP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Paris – Palais de la Porte Dorée</a:t>
            </a:r>
            <a:b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</a:b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25 mai</a:t>
            </a:r>
            <a:r>
              <a:rPr lang="fr-FR" sz="3200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/May</a:t>
            </a:r>
            <a:r>
              <a:rPr lang="fr-FR" sz="3200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2016</a:t>
            </a:r>
          </a:p>
          <a:p>
            <a:pPr marL="365125" indent="-365125">
              <a:lnSpc>
                <a:spcPct val="80000"/>
              </a:lnSpc>
              <a:defRPr/>
            </a:pPr>
            <a:endParaRPr lang="fr-FR" sz="3200" kern="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C539B0D-4E09-492C-9FF2-AC944DF1040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39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ZoneTexte 9"/>
          <p:cNvSpPr txBox="1">
            <a:spLocks noChangeArrowheads="1"/>
          </p:cNvSpPr>
          <p:nvPr/>
        </p:nvSpPr>
        <p:spPr bwMode="auto">
          <a:xfrm>
            <a:off x="1781175" y="2627313"/>
            <a:ext cx="5295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000" b="1">
                <a:latin typeface="Helvetica" panose="020B0604020202030204" pitchFamily="34" charset="0"/>
              </a:rPr>
              <a:t>Michel DELEBARRE</a:t>
            </a:r>
          </a:p>
        </p:txBody>
      </p:sp>
      <p:sp>
        <p:nvSpPr>
          <p:cNvPr id="74757" name="ZoneTexte 10"/>
          <p:cNvSpPr txBox="1">
            <a:spLocks noChangeArrowheads="1"/>
          </p:cNvSpPr>
          <p:nvPr/>
        </p:nvSpPr>
        <p:spPr bwMode="auto">
          <a:xfrm>
            <a:off x="2028825" y="3419475"/>
            <a:ext cx="5857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Ancien Ministre d'Etat </a:t>
            </a:r>
            <a:r>
              <a:rPr lang="fr-FR" altLang="fr-FR">
                <a:latin typeface="Helvetica" panose="020B0604020202030204" pitchFamily="34" charset="0"/>
              </a:rPr>
              <a:t>/</a:t>
            </a:r>
            <a:r>
              <a:rPr lang="fr-FR" altLang="fr-FR" b="1">
                <a:latin typeface="Helvetica" panose="020B0604020202030204" pitchFamily="34" charset="0"/>
              </a:rPr>
              <a:t>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Former Minister of State</a:t>
            </a: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Sénateur du Nord</a:t>
            </a:r>
            <a:r>
              <a:rPr lang="fr-FR" altLang="fr-FR">
                <a:latin typeface="Helvetica" panose="020B0604020202030204" pitchFamily="34" charset="0"/>
              </a:rPr>
              <a:t>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Member of Senat  </a:t>
            </a:r>
            <a:endParaRPr lang="fr-FR" altLang="fr-FR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Président</a:t>
            </a:r>
            <a:r>
              <a:rPr lang="fr-FR" altLang="fr-FR">
                <a:latin typeface="Helvetica" panose="020B0604020202030204" pitchFamily="34" charset="0"/>
              </a:rPr>
              <a:t>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President</a:t>
            </a:r>
          </a:p>
          <a:p>
            <a:pPr eaLnBrk="1" hangingPunct="1"/>
            <a:endParaRPr lang="fr-FR" altLang="fr-FR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>
                <a:latin typeface="Helvetica" panose="020B0604020202030204" pitchFamily="34" charset="0"/>
              </a:rPr>
              <a:t>Mission Opérationnelle Transfrontalière</a:t>
            </a:r>
          </a:p>
        </p:txBody>
      </p:sp>
      <p:pic>
        <p:nvPicPr>
          <p:cNvPr id="74758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0939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74760" name="ZoneTexte 13"/>
          <p:cNvSpPr txBox="1">
            <a:spLocks noChangeArrowheads="1"/>
          </p:cNvSpPr>
          <p:nvPr/>
        </p:nvSpPr>
        <p:spPr bwMode="auto">
          <a:xfrm>
            <a:off x="4957763" y="930275"/>
            <a:ext cx="40100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OUVERTURE </a:t>
            </a:r>
            <a:b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fr-FR" altLang="fr-FR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E70BBA0F-F781-420D-9FF7-1A501CD3330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ZoneTexte 13"/>
          <p:cNvSpPr txBox="1">
            <a:spLocks noChangeArrowheads="1"/>
          </p:cNvSpPr>
          <p:nvPr/>
        </p:nvSpPr>
        <p:spPr bwMode="auto">
          <a:xfrm>
            <a:off x="0" y="371475"/>
            <a:ext cx="939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Les membres de la MOT – Mai 2016 /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 members – May 2016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1" y="789250"/>
            <a:ext cx="5617029" cy="5567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1" y="789250"/>
            <a:ext cx="3391580" cy="30074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" y="2950027"/>
            <a:ext cx="3425717" cy="24906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96" y="5440967"/>
            <a:ext cx="3371170" cy="9153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0D1FABB6-0261-4B4E-B813-37EBC03F2AC4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76803" name="ZoneTexte 13"/>
          <p:cNvSpPr txBox="1">
            <a:spLocks noChangeArrowheads="1"/>
          </p:cNvSpPr>
          <p:nvPr/>
        </p:nvSpPr>
        <p:spPr bwMode="auto">
          <a:xfrm>
            <a:off x="0" y="371475"/>
            <a:ext cx="939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Les membres de la MOT – Mai 2016 /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 members – May 2016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1" y="789250"/>
            <a:ext cx="5617029" cy="5567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1" y="789250"/>
            <a:ext cx="3391580" cy="30074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" y="2950027"/>
            <a:ext cx="3425717" cy="24906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96" y="5440967"/>
            <a:ext cx="3371170" cy="9153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92AC6680-F346-4BFB-9F13-5A1C4EE2940B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169863" y="3001963"/>
            <a:ext cx="4122737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Nouveaux adhérents </a:t>
            </a:r>
            <a:b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fr-FR" altLang="fr-FR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fr-FR" altLang="fr-F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altLang="fr-F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Depuis la dernière Assemblée Générale (18 juin 2015)  </a:t>
            </a:r>
            <a:b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altLang="fr-FR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last General </a:t>
            </a:r>
            <a:br>
              <a:rPr lang="fr-FR" altLang="fr-FR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altLang="fr-FR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 </a:t>
            </a:r>
            <a:r>
              <a:rPr lang="fr-FR" altLang="fr-FR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altLang="fr-FR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2015)</a:t>
            </a:r>
          </a:p>
          <a:p>
            <a:pPr eaLnBrk="1" hangingPunct="1">
              <a:spcAft>
                <a:spcPts val="1200"/>
              </a:spcAft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143000"/>
            <a:ext cx="499586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age 14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78855" name="Image 16" descr="motif_bandeau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24034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871A214D-B3CF-4185-8016-525F054C6B6D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80899" name="Image 9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848225"/>
            <a:ext cx="30289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901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3" name="Image 15" descr="motif_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NOUVEAUX MEMBRES</a:t>
            </a:r>
            <a:r>
              <a:rPr lang="fr-FR" alt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</p:txBody>
      </p:sp>
      <p:pic>
        <p:nvPicPr>
          <p:cNvPr id="80905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1822"/>
          <a:stretch>
            <a:fillRect/>
          </a:stretch>
        </p:blipFill>
        <p:spPr bwMode="auto">
          <a:xfrm>
            <a:off x="3211285" y="1789113"/>
            <a:ext cx="5650139" cy="31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2413" y="3103017"/>
            <a:ext cx="30631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Sandra CASANOVA </a:t>
            </a: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Président / </a:t>
            </a:r>
            <a:r>
              <a:rPr lang="fr-FR" altLang="fr-FR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fr-FR" altLang="fr-FR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BE78AAAF-C58B-476C-85C4-0CF753C4063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997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9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NOUVEAUX MEMBRES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04" y="1850078"/>
            <a:ext cx="5356021" cy="376491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88925" y="5129951"/>
            <a:ext cx="28785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Pôle métropolitain 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Strasbourg-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Mulhouse-Colmar</a:t>
            </a:r>
            <a:endParaRPr lang="fr-FR" altLang="fr-F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8925" y="2958419"/>
            <a:ext cx="426765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Gérard BELIARD</a:t>
            </a:r>
            <a:b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Chargé de mission / 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fr-FR" altLang="fr-FR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endParaRPr lang="fr-FR" altLang="fr-FR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B93AEDC-2F29-46E8-94F3-E4F3CA0F8D5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4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NOUVEAUX MEMBRES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39" y="1849006"/>
            <a:ext cx="4994486" cy="38479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25" y="4970213"/>
            <a:ext cx="2950514" cy="1200525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66461" y="2857331"/>
            <a:ext cx="3700478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DEMORTIER </a:t>
            </a:r>
            <a:r>
              <a:rPr lang="fr-FR" alt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alt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Directeur </a:t>
            </a: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département </a:t>
            </a:r>
            <a: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stratégie territoriale /</a:t>
            </a:r>
            <a:br>
              <a:rPr lang="fr-FR" alt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</a:t>
            </a:r>
            <a:r>
              <a:rPr lang="fr-FR" altLang="fr-FR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fr-FR" altLang="fr-FR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territorial </a:t>
            </a:r>
            <a:r>
              <a:rPr lang="fr-FR" altLang="fr-FR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fr-FR" altLang="fr-FR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AD7A549-94CA-434F-830F-3D559B2179A0}" type="slidenum">
              <a:rPr lang="fr-FR" altLang="fr-FR">
                <a:solidFill>
                  <a:srgbClr val="009EE0"/>
                </a:solidFill>
                <a:latin typeface="Arial" panose="020B0604020202020204" pitchFamily="34" charset="0"/>
              </a:rPr>
              <a:pPr/>
              <a:t>45</a:t>
            </a:fld>
            <a:endParaRPr lang="fr-FR" altLang="fr-FR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ZoneTexte 7"/>
          <p:cNvSpPr txBox="1">
            <a:spLocks noChangeArrowheads="1"/>
          </p:cNvSpPr>
          <p:nvPr/>
        </p:nvSpPr>
        <p:spPr bwMode="auto">
          <a:xfrm>
            <a:off x="860425" y="296863"/>
            <a:ext cx="265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ASSEMBLEE GENERALE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0"/>
          <p:cNvSpPr>
            <a:spLocks noChangeArrowheads="1"/>
          </p:cNvSpPr>
          <p:nvPr/>
        </p:nvSpPr>
        <p:spPr bwMode="auto">
          <a:xfrm>
            <a:off x="195263" y="1609725"/>
            <a:ext cx="3248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nouveaux adhérents </a:t>
            </a:r>
            <a:b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 new members</a:t>
            </a:r>
          </a:p>
        </p:txBody>
      </p:sp>
      <p:pic>
        <p:nvPicPr>
          <p:cNvPr id="1024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04813"/>
            <a:ext cx="21605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438" y="2716213"/>
            <a:ext cx="41925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cap="all" dirty="0">
                <a:solidFill>
                  <a:srgbClr val="73A950"/>
                </a:solidFill>
                <a:latin typeface="Gotham Narrow Bold" pitchFamily="50" charset="0"/>
                <a:cs typeface="Arial"/>
              </a:rPr>
              <a:t>Environnement</a:t>
            </a:r>
            <a:endParaRPr lang="fr-BE" sz="3200" dirty="0">
              <a:solidFill>
                <a:prstClr val="black"/>
              </a:solidFill>
              <a:latin typeface="Gotham Narrow Bold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92688" y="2700338"/>
            <a:ext cx="28971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cap="all" dirty="0">
                <a:solidFill>
                  <a:srgbClr val="69A2C2"/>
                </a:solidFill>
                <a:latin typeface="Gotham Narrow Bold" pitchFamily="50" charset="0"/>
                <a:cs typeface="Arial"/>
              </a:rPr>
              <a:t>économie</a:t>
            </a:r>
            <a:endParaRPr lang="fr-BE" sz="3200" dirty="0">
              <a:solidFill>
                <a:srgbClr val="69A2C2"/>
              </a:solidFill>
              <a:latin typeface="Gotham Narrow Bold" pitchFamily="50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614863"/>
            <a:ext cx="11064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" y="3406484"/>
            <a:ext cx="1535372" cy="1025859"/>
          </a:xfrm>
          <a:prstGeom prst="ellipse">
            <a:avLst/>
          </a:prstGeom>
          <a:ln w="63500" cap="rnd">
            <a:solidFill>
              <a:srgbClr val="73A9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4598988"/>
            <a:ext cx="15811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3" y="3393608"/>
            <a:ext cx="1535373" cy="1023581"/>
          </a:xfrm>
          <a:prstGeom prst="ellipse">
            <a:avLst/>
          </a:prstGeom>
          <a:ln w="63500" cap="rnd">
            <a:solidFill>
              <a:srgbClr val="69A2C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Image 13"/>
          <p:cNvSpPr>
            <a:spLocks noChangeAspect="1"/>
          </p:cNvSpPr>
          <p:nvPr/>
        </p:nvSpPr>
        <p:spPr bwMode="auto">
          <a:xfrm>
            <a:off x="7554913" y="4106863"/>
            <a:ext cx="13255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endParaRPr lang="fr-BE" altLang="fr-FR">
              <a:solidFill>
                <a:prstClr val="black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71" y="3393608"/>
            <a:ext cx="1535373" cy="1023581"/>
          </a:xfrm>
          <a:prstGeom prst="ellipse">
            <a:avLst/>
          </a:prstGeom>
          <a:ln w="63500" cap="rnd">
            <a:solidFill>
              <a:srgbClr val="C5C5C5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4619625"/>
            <a:ext cx="16906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0068" y="3409403"/>
            <a:ext cx="1535371" cy="1017241"/>
          </a:xfrm>
          <a:prstGeom prst="ellipse">
            <a:avLst/>
          </a:prstGeom>
          <a:ln w="63500" cap="rnd">
            <a:solidFill>
              <a:srgbClr val="D8411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47650" y="5314950"/>
            <a:ext cx="1655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 indent="-127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73A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</a:t>
            </a:r>
          </a:p>
          <a:p>
            <a:pPr algn="ctr"/>
            <a:r>
              <a:rPr lang="fr-BE" altLang="fr-FR" sz="1600" b="1">
                <a:solidFill>
                  <a:srgbClr val="73A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déchets solides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020888" y="5438775"/>
            <a:ext cx="156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 indent="-127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73A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Valorisation     de l’eau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545138" y="5438775"/>
            <a:ext cx="1770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69A2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économique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910763" y="4232275"/>
            <a:ext cx="1533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C5C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879850" y="5438775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D84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</a:p>
          <a:p>
            <a:pPr algn="ctr"/>
            <a:r>
              <a:rPr lang="fr-BE" altLang="fr-FR" sz="1600" b="1">
                <a:solidFill>
                  <a:srgbClr val="D84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communaux</a:t>
            </a:r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3765550" y="3332163"/>
            <a:ext cx="0" cy="109696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7237413" y="5561013"/>
            <a:ext cx="1817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1600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Financement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598988"/>
            <a:ext cx="123983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36" y="3444192"/>
            <a:ext cx="1537200" cy="1025402"/>
          </a:xfrm>
          <a:prstGeom prst="ellipse">
            <a:avLst/>
          </a:prstGeom>
          <a:ln w="63500" cap="rnd">
            <a:solidFill>
              <a:srgbClr val="73A9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442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9" grpId="0"/>
      <p:bldP spid="20" grpId="0"/>
      <p:bldP spid="21" grpId="0"/>
      <p:bldP spid="22" grpId="0"/>
      <p:bldP spid="23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1BAE7B1-4877-44C3-8FA4-D73CB7E1DF01}" type="slidenum">
              <a:rPr lang="fr-FR" altLang="fr-FR">
                <a:solidFill>
                  <a:srgbClr val="009EE0"/>
                </a:solidFill>
                <a:latin typeface="Arial" panose="020B0604020202020204" pitchFamily="34" charset="0"/>
              </a:rPr>
              <a:pPr/>
              <a:t>46</a:t>
            </a:fld>
            <a:endParaRPr lang="fr-FR" altLang="fr-FR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ZoneTexte 7"/>
          <p:cNvSpPr txBox="1">
            <a:spLocks noChangeArrowheads="1"/>
          </p:cNvSpPr>
          <p:nvPr/>
        </p:nvSpPr>
        <p:spPr bwMode="auto">
          <a:xfrm>
            <a:off x="860425" y="296863"/>
            <a:ext cx="265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ASSEMBLEE GENERALE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195263" y="1609725"/>
            <a:ext cx="3248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nouveaux adhérents </a:t>
            </a:r>
            <a:b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 new members</a:t>
            </a:r>
          </a:p>
        </p:txBody>
      </p:sp>
      <p:pic>
        <p:nvPicPr>
          <p:cNvPr id="1127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291138"/>
            <a:ext cx="21605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910763" y="4232275"/>
            <a:ext cx="1533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C5C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</a:t>
            </a:r>
          </a:p>
        </p:txBody>
      </p:sp>
      <p:pic>
        <p:nvPicPr>
          <p:cNvPr id="1127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223963"/>
            <a:ext cx="404812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ZoneTexte 2"/>
          <p:cNvSpPr txBox="1">
            <a:spLocks noChangeArrowheads="1"/>
          </p:cNvSpPr>
          <p:nvPr/>
        </p:nvSpPr>
        <p:spPr bwMode="auto">
          <a:xfrm>
            <a:off x="285750" y="2565400"/>
            <a:ext cx="38893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BE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groupe :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Assurer </a:t>
            </a:r>
            <a:r>
              <a:rPr lang="fr-FR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plus grand bien-être </a:t>
            </a:r>
          </a:p>
          <a:p>
            <a:r>
              <a:rPr lang="fr-FR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habitants de nos territoires d'action</a:t>
            </a:r>
          </a:p>
          <a:p>
            <a:endParaRPr lang="fr-BE" altLang="fr-F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Couverture</a:t>
            </a:r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géographique :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Communes province de Luxembourg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+ 11 Communes province de Liège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(gestion déchets)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pays voisins </a:t>
            </a:r>
          </a:p>
          <a:p>
            <a:r>
              <a:rPr lang="fr-BE" alt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(collaboration transfrontalière)</a:t>
            </a:r>
          </a:p>
        </p:txBody>
      </p:sp>
    </p:spTree>
    <p:extLst>
      <p:ext uri="{BB962C8B-B14F-4D97-AF65-F5344CB8AC3E}">
        <p14:creationId xmlns:p14="http://schemas.microsoft.com/office/powerpoint/2010/main" val="898451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BA3B93A1-EDA1-44CB-A4DC-ED2C062E05FA}" type="slidenum">
              <a:rPr lang="fr-FR" altLang="fr-FR">
                <a:solidFill>
                  <a:srgbClr val="009EE0"/>
                </a:solidFill>
                <a:latin typeface="Arial" panose="020B0604020202020204" pitchFamily="34" charset="0"/>
              </a:rPr>
              <a:pPr/>
              <a:t>47</a:t>
            </a:fld>
            <a:endParaRPr lang="fr-FR" altLang="fr-FR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ZoneTexte 7"/>
          <p:cNvSpPr txBox="1">
            <a:spLocks noChangeArrowheads="1"/>
          </p:cNvSpPr>
          <p:nvPr/>
        </p:nvSpPr>
        <p:spPr bwMode="auto">
          <a:xfrm>
            <a:off x="860425" y="296863"/>
            <a:ext cx="265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ASSEMBLEE GENERALE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195263" y="1609725"/>
            <a:ext cx="3248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nouveaux adhérents </a:t>
            </a:r>
            <a:b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 new members</a:t>
            </a:r>
          </a:p>
        </p:txBody>
      </p:sp>
      <p:pic>
        <p:nvPicPr>
          <p:cNvPr id="1229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291138"/>
            <a:ext cx="21605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910763" y="4232275"/>
            <a:ext cx="1533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C5C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79" y="3744619"/>
            <a:ext cx="2160000" cy="145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297" name="Groupe 18"/>
          <p:cNvGrpSpPr>
            <a:grpSpLocks/>
          </p:cNvGrpSpPr>
          <p:nvPr/>
        </p:nvGrpSpPr>
        <p:grpSpPr bwMode="auto">
          <a:xfrm>
            <a:off x="6861175" y="3079750"/>
            <a:ext cx="2160588" cy="1436688"/>
            <a:chOff x="3107549" y="3908226"/>
            <a:chExt cx="2160000" cy="143738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549" y="3908226"/>
              <a:ext cx="2160000" cy="14373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3107549" y="4516533"/>
              <a:ext cx="2160000" cy="4605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pic>
          <p:nvPicPr>
            <p:cNvPr id="12318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926" y="4438773"/>
              <a:ext cx="1800000" cy="64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1920875" y="4687888"/>
            <a:ext cx="2206625" cy="2270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b="1" dirty="0">
                <a:solidFill>
                  <a:prstClr val="black">
                    <a:lumMod val="65000"/>
                    <a:lumOff val="35000"/>
                  </a:prst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Bouillon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1175" y="4583113"/>
            <a:ext cx="2159000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0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680075"/>
            <a:ext cx="14287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138" y="665163"/>
            <a:ext cx="2159000" cy="150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/>
          <p:cNvSpPr/>
          <p:nvPr/>
        </p:nvSpPr>
        <p:spPr bwMode="auto">
          <a:xfrm>
            <a:off x="3767138" y="1733550"/>
            <a:ext cx="2159000" cy="2333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b="1" dirty="0">
                <a:solidFill>
                  <a:prstClr val="black">
                    <a:lumMod val="65000"/>
                    <a:lumOff val="35000"/>
                  </a:prst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Durbuy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875" y="2255838"/>
            <a:ext cx="2160588" cy="146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4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081338"/>
            <a:ext cx="9001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Imag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136775"/>
            <a:ext cx="2663825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Imag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081338"/>
            <a:ext cx="5492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7" name="Groupe 11264"/>
          <p:cNvGrpSpPr>
            <a:grpSpLocks/>
          </p:cNvGrpSpPr>
          <p:nvPr/>
        </p:nvGrpSpPr>
        <p:grpSpPr bwMode="auto">
          <a:xfrm>
            <a:off x="6832600" y="1336675"/>
            <a:ext cx="2159000" cy="1428750"/>
            <a:chOff x="1407171" y="2259090"/>
            <a:chExt cx="2160000" cy="1429036"/>
          </a:xfrm>
        </p:grpSpPr>
        <p:pic>
          <p:nvPicPr>
            <p:cNvPr id="11264" name="Image 112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71" y="2259090"/>
              <a:ext cx="2160000" cy="14290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315" name="Imag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437" y="3025440"/>
              <a:ext cx="816863" cy="596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8" name="Image 112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4503738"/>
            <a:ext cx="720725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Image 112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3889375"/>
            <a:ext cx="142875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Image 1127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594100"/>
            <a:ext cx="1427163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Image 112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6573">
            <a:off x="5040312" y="2195513"/>
            <a:ext cx="36036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Image 112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5200650"/>
            <a:ext cx="142875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Image 112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0">
            <a:off x="5758657" y="2921794"/>
            <a:ext cx="142875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76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3302556-5456-4F6A-BBBC-E993B5BD7429}" type="slidenum">
              <a:rPr lang="fr-FR" altLang="fr-FR">
                <a:solidFill>
                  <a:srgbClr val="009EE0"/>
                </a:solidFill>
                <a:latin typeface="Arial" panose="020B0604020202020204" pitchFamily="34" charset="0"/>
              </a:rPr>
              <a:pPr/>
              <a:t>48</a:t>
            </a:fld>
            <a:endParaRPr lang="fr-FR" altLang="fr-FR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ZoneTexte 7"/>
          <p:cNvSpPr txBox="1">
            <a:spLocks noChangeArrowheads="1"/>
          </p:cNvSpPr>
          <p:nvPr/>
        </p:nvSpPr>
        <p:spPr bwMode="auto">
          <a:xfrm>
            <a:off x="860425" y="296863"/>
            <a:ext cx="265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ASSEMBLEE GENERALE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195263" y="1609725"/>
            <a:ext cx="3248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nouveaux adhérents </a:t>
            </a:r>
            <a:br>
              <a:rPr lang="fr-FR" altLang="fr-F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 new members</a:t>
            </a:r>
          </a:p>
        </p:txBody>
      </p:sp>
      <p:pic>
        <p:nvPicPr>
          <p:cNvPr id="1331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291138"/>
            <a:ext cx="21605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910763" y="4232275"/>
            <a:ext cx="1533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BE" altLang="fr-FR" sz="1600" b="1">
                <a:solidFill>
                  <a:srgbClr val="C5C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5750" y="2565400"/>
            <a:ext cx="3922713" cy="2046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transfrontaliers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B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Interreg  VA Grande Région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Interreg VA France-Wallonie-</a:t>
            </a:r>
            <a:r>
              <a:rPr lang="fr-FR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Vlaanderen</a:t>
            </a:r>
            <a:endParaRPr lang="fr-BE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avec la Wallonie</a:t>
            </a:r>
          </a:p>
          <a:p>
            <a:pPr marL="273050"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l'élaboration du SDT </a:t>
            </a:r>
          </a:p>
          <a:p>
            <a:pPr marL="273050"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Région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B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fr-BE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1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931988"/>
            <a:ext cx="466090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26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7E75584-2728-424E-BB6E-F0D47B0B0257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49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82947" name="Image 10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848225"/>
            <a:ext cx="2209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949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51" name="Image 15" descr="motif_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NOUVEAUX MEMBRES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</p:txBody>
      </p:sp>
      <p:pic>
        <p:nvPicPr>
          <p:cNvPr id="8295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789113"/>
            <a:ext cx="574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487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3"/>
          <p:cNvSpPr txBox="1">
            <a:spLocks noChangeArrowheads="1"/>
          </p:cNvSpPr>
          <p:nvPr/>
        </p:nvSpPr>
        <p:spPr bwMode="auto">
          <a:xfrm>
            <a:off x="504825" y="2514600"/>
            <a:ext cx="82772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Helvetica" panose="020B0604020202030204" pitchFamily="34" charset="0"/>
              </a:rPr>
              <a:t>3. Partenariat avec les Ministères et membres fondateurs</a:t>
            </a:r>
            <a:endParaRPr lang="fr-FR" altLang="fr-FR" sz="2000" b="1">
              <a:latin typeface="Helvetica" panose="020B0604020202030204" pitchFamily="34" charset="0"/>
            </a:endParaRPr>
          </a:p>
          <a:p>
            <a:pPr eaLnBrk="1" hangingPunct="1"/>
            <a:r>
              <a:rPr lang="en-US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3. </a:t>
            </a:r>
            <a:r>
              <a:rPr lang="fr-FR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Partnership with the ministries and founding members</a:t>
            </a:r>
            <a:endParaRPr lang="fr-FR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/>
            <a:endParaRPr lang="en-US" altLang="fr-FR" sz="28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6D310CA-93C1-4BF9-8DED-149F0C56909B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20484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ZoneTexte 16"/>
          <p:cNvSpPr txBox="1">
            <a:spLocks noChangeArrowheads="1"/>
          </p:cNvSpPr>
          <p:nvPr/>
        </p:nvSpPr>
        <p:spPr bwMode="auto">
          <a:xfrm>
            <a:off x="4029075" y="612775"/>
            <a:ext cx="4933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latin typeface="Arial" panose="020B0604020202020204" pitchFamily="34" charset="0"/>
                <a:cs typeface="Arial" panose="020B0604020202020204" pitchFamily="34" charset="0"/>
              </a:rPr>
              <a:t>MEMBRES FONDATEURS</a:t>
            </a:r>
          </a:p>
          <a:p>
            <a:pPr eaLnBrk="1" hangingPunct="1"/>
            <a:r>
              <a:rPr lang="fr-FR" altLang="fr-FR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FOUNDING MEMBERS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52938"/>
            <a:ext cx="9715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548188"/>
            <a:ext cx="1651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470400"/>
            <a:ext cx="1257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378325"/>
            <a:ext cx="122078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4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495800"/>
            <a:ext cx="9017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B29731D8-553F-47C8-9C37-A9B0FFA66DE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89091" name="Image 16" descr="http://www.starthop.eu/wp-content/uploads/2015/02/logo_kiosk_off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560888"/>
            <a:ext cx="11715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093" name="Image 16" descr="motif_bandeau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5" name="Image 15" descr="motif_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NOUVEAUX MEMBRES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MEMBERS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12" y="1820044"/>
            <a:ext cx="4920613" cy="37949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1EECCA3D-091C-44E3-914E-A723A1C0178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91140" name="ZoneTexte 16"/>
          <p:cNvSpPr txBox="1">
            <a:spLocks noChangeArrowheads="1"/>
          </p:cNvSpPr>
          <p:nvPr/>
        </p:nvSpPr>
        <p:spPr bwMode="auto">
          <a:xfrm>
            <a:off x="1655763" y="3352800"/>
            <a:ext cx="701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2. Validation de l'ordre du jour</a:t>
            </a:r>
          </a:p>
        </p:txBody>
      </p:sp>
      <p:sp>
        <p:nvSpPr>
          <p:cNvPr id="91141" name="ZoneTexte 17"/>
          <p:cNvSpPr txBox="1">
            <a:spLocks noChangeArrowheads="1"/>
          </p:cNvSpPr>
          <p:nvPr/>
        </p:nvSpPr>
        <p:spPr bwMode="auto">
          <a:xfrm>
            <a:off x="1655763" y="3962400"/>
            <a:ext cx="7077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2. Validation of the agenda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144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ZoneTexte 13"/>
          <p:cNvSpPr txBox="1">
            <a:spLocks noChangeArrowheads="1"/>
          </p:cNvSpPr>
          <p:nvPr/>
        </p:nvSpPr>
        <p:spPr bwMode="auto">
          <a:xfrm>
            <a:off x="4679950" y="903288"/>
            <a:ext cx="40100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ORDRE DU JOUR 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oneTexte 13"/>
          <p:cNvSpPr txBox="1">
            <a:spLocks noChangeArrowheads="1"/>
          </p:cNvSpPr>
          <p:nvPr/>
        </p:nvSpPr>
        <p:spPr bwMode="auto">
          <a:xfrm>
            <a:off x="4679950" y="903288"/>
            <a:ext cx="40100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COMPTE-RENDU 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 </a:t>
            </a:r>
          </a:p>
        </p:txBody>
      </p:sp>
      <p:pic>
        <p:nvPicPr>
          <p:cNvPr id="93187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160F8A7-3FE2-435A-8666-6AB3B8197FB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93189" name="ZoneTexte 16"/>
          <p:cNvSpPr txBox="1">
            <a:spLocks noChangeArrowheads="1"/>
          </p:cNvSpPr>
          <p:nvPr/>
        </p:nvSpPr>
        <p:spPr bwMode="auto">
          <a:xfrm>
            <a:off x="1655763" y="3132138"/>
            <a:ext cx="7019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3. Approbation du compte-rendu de </a:t>
            </a:r>
            <a:br>
              <a:rPr lang="fr-FR" altLang="fr-FR" sz="2400" b="1">
                <a:latin typeface="Helvetica" panose="020B0604020202030204" pitchFamily="34" charset="0"/>
              </a:rPr>
            </a:br>
            <a:r>
              <a:rPr lang="fr-FR" altLang="fr-FR" sz="2400" b="1">
                <a:latin typeface="Helvetica" panose="020B0604020202030204" pitchFamily="34" charset="0"/>
              </a:rPr>
              <a:t>l'Assemblée générale du 18 juin 2015</a:t>
            </a:r>
          </a:p>
          <a:p>
            <a:pPr eaLnBrk="1" hangingPunct="1"/>
            <a:endParaRPr lang="fr-FR" altLang="fr-FR" sz="2400" b="1">
              <a:latin typeface="Helvetica" panose="020B0604020202030204" pitchFamily="34" charset="0"/>
            </a:endParaRPr>
          </a:p>
        </p:txBody>
      </p:sp>
      <p:sp>
        <p:nvSpPr>
          <p:cNvPr id="93190" name="ZoneTexte 17"/>
          <p:cNvSpPr txBox="1">
            <a:spLocks noChangeArrowheads="1"/>
          </p:cNvSpPr>
          <p:nvPr/>
        </p:nvSpPr>
        <p:spPr bwMode="auto">
          <a:xfrm>
            <a:off x="1655763" y="4010025"/>
            <a:ext cx="7362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3. Validation of the minutes of the General Assembly of 18 June 2015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193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8834138-32EA-4DA7-8035-AD298F21653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95236" name="ZoneTexte 16"/>
          <p:cNvSpPr txBox="1">
            <a:spLocks noChangeArrowheads="1"/>
          </p:cNvSpPr>
          <p:nvPr/>
        </p:nvSpPr>
        <p:spPr bwMode="auto">
          <a:xfrm>
            <a:off x="1239838" y="29194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4. Rapport d'activité de l'année 2015</a:t>
            </a:r>
          </a:p>
        </p:txBody>
      </p:sp>
      <p:sp>
        <p:nvSpPr>
          <p:cNvPr id="95237" name="ZoneTexte 17"/>
          <p:cNvSpPr txBox="1">
            <a:spLocks noChangeArrowheads="1"/>
          </p:cNvSpPr>
          <p:nvPr/>
        </p:nvSpPr>
        <p:spPr bwMode="auto">
          <a:xfrm>
            <a:off x="1241425" y="3332163"/>
            <a:ext cx="7362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4. Annual report of the year 2015</a:t>
            </a:r>
          </a:p>
        </p:txBody>
      </p:sp>
      <p:sp>
        <p:nvSpPr>
          <p:cNvPr id="95238" name="ZoneTexte 9"/>
          <p:cNvSpPr txBox="1">
            <a:spLocks noChangeArrowheads="1"/>
          </p:cNvSpPr>
          <p:nvPr/>
        </p:nvSpPr>
        <p:spPr bwMode="auto">
          <a:xfrm>
            <a:off x="4646613" y="831850"/>
            <a:ext cx="40100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RAPPORT D'ACTIVITE 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REPORT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241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ZoneTexte 9"/>
          <p:cNvSpPr txBox="1">
            <a:spLocks noChangeArrowheads="1"/>
          </p:cNvSpPr>
          <p:nvPr/>
        </p:nvSpPr>
        <p:spPr bwMode="auto">
          <a:xfrm>
            <a:off x="1009650" y="4202113"/>
            <a:ext cx="44434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000" b="1">
                <a:latin typeface="Helvetica" panose="020B0604020202030204" pitchFamily="34" charset="0"/>
              </a:rPr>
              <a:t>Jean PEYRONY</a:t>
            </a:r>
          </a:p>
        </p:txBody>
      </p:sp>
      <p:sp>
        <p:nvSpPr>
          <p:cNvPr id="95243" name="ZoneTexte 15"/>
          <p:cNvSpPr txBox="1">
            <a:spLocks noChangeArrowheads="1"/>
          </p:cNvSpPr>
          <p:nvPr/>
        </p:nvSpPr>
        <p:spPr bwMode="auto">
          <a:xfrm>
            <a:off x="1373188" y="4859338"/>
            <a:ext cx="5219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Directeur général de la MOT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Director General of MOT </a:t>
            </a:r>
          </a:p>
          <a:p>
            <a:pPr eaLnBrk="1" hangingPunct="1"/>
            <a:endParaRPr lang="fr-FR" altLang="fr-FR">
              <a:latin typeface="Helvetica" panose="020B0604020202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25" y="2889250"/>
            <a:ext cx="2188028" cy="3089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0A100EB1-1DDA-48A1-AF3A-A0878A45B99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97284" name="ZoneTexte 16"/>
          <p:cNvSpPr txBox="1">
            <a:spLocks noChangeArrowheads="1"/>
          </p:cNvSpPr>
          <p:nvPr/>
        </p:nvSpPr>
        <p:spPr bwMode="auto">
          <a:xfrm>
            <a:off x="1655763" y="2771775"/>
            <a:ext cx="701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5. Rapport financier, résultats de l'exercice 2015</a:t>
            </a:r>
          </a:p>
        </p:txBody>
      </p:sp>
      <p:sp>
        <p:nvSpPr>
          <p:cNvPr id="97285" name="ZoneTexte 17"/>
          <p:cNvSpPr txBox="1">
            <a:spLocks noChangeArrowheads="1"/>
          </p:cNvSpPr>
          <p:nvPr/>
        </p:nvSpPr>
        <p:spPr bwMode="auto">
          <a:xfrm>
            <a:off x="1646238" y="3168650"/>
            <a:ext cx="736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5. Financial report, results of financial year 2015</a:t>
            </a:r>
          </a:p>
        </p:txBody>
      </p:sp>
      <p:sp>
        <p:nvSpPr>
          <p:cNvPr id="97286" name="ZoneTexte 9"/>
          <p:cNvSpPr txBox="1">
            <a:spLocks noChangeArrowheads="1"/>
          </p:cNvSpPr>
          <p:nvPr/>
        </p:nvSpPr>
        <p:spPr bwMode="auto">
          <a:xfrm>
            <a:off x="4575175" y="831850"/>
            <a:ext cx="40100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RAPPORT FINANCIER 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REPORT </a:t>
            </a:r>
          </a:p>
        </p:txBody>
      </p:sp>
      <p:sp>
        <p:nvSpPr>
          <p:cNvPr id="97287" name="ZoneTexte 15"/>
          <p:cNvSpPr txBox="1">
            <a:spLocks noChangeArrowheads="1"/>
          </p:cNvSpPr>
          <p:nvPr/>
        </p:nvSpPr>
        <p:spPr bwMode="auto">
          <a:xfrm>
            <a:off x="1709738" y="4121150"/>
            <a:ext cx="5203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4000" b="1">
                <a:latin typeface="Helvetica" panose="020B0604020202030204" pitchFamily="34" charset="0"/>
              </a:rPr>
              <a:t>Olivier DENERT</a:t>
            </a: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Secrétaire général de la MOT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Secretary General of the MOT</a:t>
            </a:r>
            <a:endParaRPr lang="fr-FR" altLang="fr-FR">
              <a:latin typeface="Helvetica" panose="020B0604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290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5A3B9A35-D5FB-4F2C-8C01-0530B407DD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99331" name="ZoneTexte 16"/>
          <p:cNvSpPr txBox="1">
            <a:spLocks noChangeArrowheads="1"/>
          </p:cNvSpPr>
          <p:nvPr/>
        </p:nvSpPr>
        <p:spPr bwMode="auto">
          <a:xfrm>
            <a:off x="280988" y="1804988"/>
            <a:ext cx="886301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Comparatif budgétaire 2015 en Euros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Comparative budget 2015 in euros</a:t>
            </a:r>
          </a:p>
          <a:p>
            <a:pPr eaLnBrk="1" hangingPunct="1"/>
            <a:endParaRPr lang="fr-FR" altLang="fr-FR" sz="2000" b="1">
              <a:latin typeface="Helvetica" panose="020B060402020203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333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5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RAPPORT FINANCIER 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REPORT </a:t>
            </a:r>
          </a:p>
        </p:txBody>
      </p:sp>
      <p:pic>
        <p:nvPicPr>
          <p:cNvPr id="99337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463"/>
            <a:ext cx="9231313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266B1A8-54D7-4D1A-A921-52DCE6F386E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56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1381" name="ZoneTexte 16"/>
          <p:cNvSpPr txBox="1">
            <a:spLocks noChangeArrowheads="1"/>
          </p:cNvSpPr>
          <p:nvPr/>
        </p:nvSpPr>
        <p:spPr bwMode="auto">
          <a:xfrm>
            <a:off x="354013" y="1789113"/>
            <a:ext cx="8332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Affectation du résultat – Année 2015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Assignment of the result – year 2015</a:t>
            </a:r>
          </a:p>
          <a:p>
            <a:pPr eaLnBrk="1" hangingPunct="1"/>
            <a:endParaRPr lang="fr-FR" altLang="fr-FR" b="1">
              <a:latin typeface="Helvetica" panose="020B060402020203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383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RAPPORT FINANCIER 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REPORT </a:t>
            </a:r>
          </a:p>
        </p:txBody>
      </p:sp>
      <p:sp>
        <p:nvSpPr>
          <p:cNvPr id="101385" name="ZoneTexte 16"/>
          <p:cNvSpPr txBox="1">
            <a:spLocks noChangeArrowheads="1"/>
          </p:cNvSpPr>
          <p:nvPr/>
        </p:nvSpPr>
        <p:spPr bwMode="auto">
          <a:xfrm>
            <a:off x="1404938" y="2606675"/>
            <a:ext cx="7019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Proposition d’affecter l’excédent de l’exercice 2015 (+ 7 711 €) au compte de report à nouveau du bilan de l’association</a:t>
            </a:r>
          </a:p>
        </p:txBody>
      </p:sp>
      <p:sp>
        <p:nvSpPr>
          <p:cNvPr id="101386" name="ZoneTexte 17"/>
          <p:cNvSpPr txBox="1">
            <a:spLocks noChangeArrowheads="1"/>
          </p:cNvSpPr>
          <p:nvPr/>
        </p:nvSpPr>
        <p:spPr bwMode="auto">
          <a:xfrm>
            <a:off x="1419225" y="3943350"/>
            <a:ext cx="6878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Proposal to assign the surplus of the fiscal year 2015 (+ 7 711 €) to carry-forward account of balance sheet of the association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AA34F05-BE67-426B-97BD-BD4073CA8A83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57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ZoneTexte 16"/>
          <p:cNvSpPr txBox="1">
            <a:spLocks noChangeArrowheads="1"/>
          </p:cNvSpPr>
          <p:nvPr/>
        </p:nvSpPr>
        <p:spPr bwMode="auto">
          <a:xfrm>
            <a:off x="1655763" y="3254375"/>
            <a:ext cx="7019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5. Rapport du Commissaire aux comptes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5. Report of the statutory auditor</a:t>
            </a:r>
          </a:p>
          <a:p>
            <a:pPr eaLnBrk="1" hangingPunct="1"/>
            <a:endParaRPr lang="fr-FR" altLang="fr-FR" sz="2400" b="1">
              <a:latin typeface="Helvetica" panose="020B0604020202030204" pitchFamily="34" charset="0"/>
            </a:endParaRPr>
          </a:p>
        </p:txBody>
      </p:sp>
      <p:pic>
        <p:nvPicPr>
          <p:cNvPr id="10342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30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ZoneTexte 13"/>
          <p:cNvSpPr txBox="1">
            <a:spLocks noChangeArrowheads="1"/>
          </p:cNvSpPr>
          <p:nvPr/>
        </p:nvSpPr>
        <p:spPr bwMode="auto">
          <a:xfrm>
            <a:off x="4959350" y="490538"/>
            <a:ext cx="401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RAPPORT FINANCIER 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REPORT 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CEAED39A-A7CE-4A8B-9DA2-DEAC25EA707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58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5476" name="ZoneTexte 16"/>
          <p:cNvSpPr txBox="1">
            <a:spLocks noChangeArrowheads="1"/>
          </p:cNvSpPr>
          <p:nvPr/>
        </p:nvSpPr>
        <p:spPr bwMode="auto">
          <a:xfrm>
            <a:off x="1630363" y="2919413"/>
            <a:ext cx="67452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6. Rapport d'activité et Rapport financier 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6. Annual Report and Financial report</a:t>
            </a:r>
          </a:p>
        </p:txBody>
      </p:sp>
      <p:sp>
        <p:nvSpPr>
          <p:cNvPr id="105477" name="ZoneTexte 9"/>
          <p:cNvSpPr txBox="1">
            <a:spLocks noChangeArrowheads="1"/>
          </p:cNvSpPr>
          <p:nvPr/>
        </p:nvSpPr>
        <p:spPr bwMode="auto">
          <a:xfrm>
            <a:off x="4611688" y="1038225"/>
            <a:ext cx="40100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RAPPORTS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REPORTS</a:t>
            </a:r>
          </a:p>
        </p:txBody>
      </p:sp>
      <p:sp>
        <p:nvSpPr>
          <p:cNvPr id="105478" name="ZoneTexte 9"/>
          <p:cNvSpPr txBox="1">
            <a:spLocks noChangeArrowheads="1"/>
          </p:cNvSpPr>
          <p:nvPr/>
        </p:nvSpPr>
        <p:spPr bwMode="auto">
          <a:xfrm>
            <a:off x="1630363" y="4164013"/>
            <a:ext cx="75580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600" b="1">
                <a:latin typeface="Helvetica" panose="020B0604020202030204" pitchFamily="34" charset="0"/>
              </a:rPr>
              <a:t>Débat et vote - </a:t>
            </a:r>
            <a:r>
              <a:rPr lang="fr-FR" altLang="fr-FR" sz="3600" b="1" i="1">
                <a:solidFill>
                  <a:srgbClr val="0070C0"/>
                </a:solidFill>
                <a:latin typeface="Helvetica" panose="020B0604020202030204" pitchFamily="34" charset="0"/>
              </a:rPr>
              <a:t>Debate and vote</a:t>
            </a:r>
          </a:p>
          <a:p>
            <a:pPr eaLnBrk="1" hangingPunct="1"/>
            <a:r>
              <a:rPr lang="fr-FR" altLang="fr-FR" sz="2000">
                <a:latin typeface="Helvetica" panose="020B0604020202030204" pitchFamily="34" charset="0"/>
              </a:rPr>
              <a:t>dont affectation du résultat de l'année 2015</a:t>
            </a:r>
            <a:r>
              <a:rPr lang="fr-FR" altLang="fr-FR" sz="2000" b="1">
                <a:latin typeface="Helvetica" panose="020B0604020202030204" pitchFamily="34" charset="0"/>
              </a:rPr>
              <a:t> </a:t>
            </a:r>
            <a:br>
              <a:rPr lang="fr-FR" altLang="fr-FR" sz="2000" b="1">
                <a:latin typeface="Helvetica" panose="020B0604020202030204" pitchFamily="34" charset="0"/>
              </a:rPr>
            </a:br>
            <a:r>
              <a:rPr lang="fr-FR" altLang="fr-FR" sz="2000" i="1">
                <a:solidFill>
                  <a:srgbClr val="0070C0"/>
                </a:solidFill>
                <a:latin typeface="Helvetica" panose="020B0604020202030204" pitchFamily="34" charset="0"/>
              </a:rPr>
              <a:t>among them allocation of the year 2015</a:t>
            </a:r>
            <a:endParaRPr lang="fr-FR" altLang="fr-FR" sz="2000" b="1">
              <a:latin typeface="Helvetica" panose="020B0604020202030204" pitchFamily="34" charset="0"/>
            </a:endParaRPr>
          </a:p>
          <a:p>
            <a:pPr eaLnBrk="1" hangingPunct="1"/>
            <a:endParaRPr lang="fr-FR" altLang="fr-FR" sz="3600" b="1">
              <a:latin typeface="Helvetica" panose="020B0604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481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B396A50D-707D-438D-B817-2D0EBB109F9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59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7524" name="ZoneTexte 16"/>
          <p:cNvSpPr txBox="1">
            <a:spLocks noChangeArrowheads="1"/>
          </p:cNvSpPr>
          <p:nvPr/>
        </p:nvSpPr>
        <p:spPr bwMode="auto">
          <a:xfrm>
            <a:off x="1666875" y="2460625"/>
            <a:ext cx="70199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400" b="1">
                <a:latin typeface="Helvetica" panose="020B0604020202030204" pitchFamily="34" charset="0"/>
              </a:rPr>
              <a:t>7. Élection complémentaires au Bureau et </a:t>
            </a:r>
            <a:br>
              <a:rPr lang="fr-FR" altLang="fr-FR" sz="2400" b="1">
                <a:latin typeface="Helvetica" panose="020B0604020202030204" pitchFamily="34" charset="0"/>
              </a:rPr>
            </a:br>
            <a:r>
              <a:rPr lang="fr-FR" altLang="fr-FR" sz="2400" b="1">
                <a:latin typeface="Helvetica" panose="020B0604020202030204" pitchFamily="34" charset="0"/>
              </a:rPr>
              <a:t>au Conseil d’orientation – régions françaises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7. </a:t>
            </a:r>
            <a:r>
              <a:rPr lang="en-US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Complementary elections to the MOT Board and the Advisory Committee - French regions</a:t>
            </a:r>
            <a:endParaRPr lang="fr-FR" altLang="fr-FR" sz="24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527" name="ZoneTexte 9"/>
          <p:cNvSpPr txBox="1">
            <a:spLocks noChangeArrowheads="1"/>
          </p:cNvSpPr>
          <p:nvPr/>
        </p:nvSpPr>
        <p:spPr bwMode="auto">
          <a:xfrm>
            <a:off x="4575175" y="842963"/>
            <a:ext cx="40100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ELECTIONS </a:t>
            </a:r>
            <a:r>
              <a:rPr lang="fr-FR" altLang="fr-FR" sz="25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ELECTIONS</a:t>
            </a:r>
          </a:p>
        </p:txBody>
      </p:sp>
      <p:pic>
        <p:nvPicPr>
          <p:cNvPr id="107528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ZoneTexte 15"/>
          <p:cNvSpPr txBox="1">
            <a:spLocks noChangeArrowheads="1"/>
          </p:cNvSpPr>
          <p:nvPr/>
        </p:nvSpPr>
        <p:spPr bwMode="auto">
          <a:xfrm>
            <a:off x="1693863" y="4402138"/>
            <a:ext cx="64055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/>
            </a:r>
            <a:br>
              <a:rPr lang="fr-FR" altLang="fr-FR" b="1">
                <a:latin typeface="Helvetica" panose="020B0604020202030204" pitchFamily="34" charset="0"/>
              </a:rPr>
            </a:br>
            <a:r>
              <a:rPr lang="fr-FR" altLang="fr-FR" sz="4000" b="1">
                <a:latin typeface="Helvetica" panose="020B0604020202030204" pitchFamily="34" charset="0"/>
              </a:rPr>
              <a:t>Véronique MERCIER</a:t>
            </a:r>
          </a:p>
          <a:p>
            <a:pPr eaLnBrk="1" hangingPunct="1"/>
            <a:r>
              <a:rPr lang="fr-FR" altLang="fr-FR" sz="1200" b="1">
                <a:latin typeface="Helvetica" panose="020B0604020202030204" pitchFamily="34" charset="0"/>
              </a:rPr>
              <a:t/>
            </a:r>
            <a:br>
              <a:rPr lang="fr-FR" altLang="fr-FR" sz="1200" b="1">
                <a:latin typeface="Helvetica" panose="020B0604020202030204" pitchFamily="34" charset="0"/>
              </a:rPr>
            </a:br>
            <a:r>
              <a:rPr lang="fr-FR" altLang="fr-FR" b="1">
                <a:latin typeface="Helvetica" panose="020B0604020202030204" pitchFamily="34" charset="0"/>
              </a:rPr>
              <a:t>Caisse des Dépôts, Secrétaire de la MOT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Caisse des Dépôts, Secretary of the MOT</a:t>
            </a:r>
            <a:endParaRPr lang="fr-FR" altLang="fr-FR">
              <a:latin typeface="Helvetica" panose="020B0604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5" descr="moti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2534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504825" y="2601913"/>
            <a:ext cx="78232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indent="0" eaLnBrk="1" hangingPunct="1">
              <a:spcAft>
                <a:spcPts val="600"/>
              </a:spcAft>
              <a:defRPr/>
            </a:pPr>
            <a:r>
              <a:rPr lang="fr-FR" altLang="fr-FR" sz="2800" b="1" dirty="0" smtClean="0">
                <a:latin typeface="Helvetica" pitchFamily="34" charset="0"/>
              </a:rPr>
              <a:t>4. Communication et animation du réseau</a:t>
            </a:r>
          </a:p>
          <a:p>
            <a:pPr eaLnBrk="1" hangingPunct="1">
              <a:defRPr/>
            </a:pPr>
            <a:r>
              <a:rPr lang="en-US" altLang="fr-FR" sz="2800" b="1" i="1" dirty="0" smtClean="0">
                <a:solidFill>
                  <a:srgbClr val="0070C0"/>
                </a:solidFill>
                <a:latin typeface="Helvetica" pitchFamily="34" charset="0"/>
              </a:rPr>
              <a:t>4. Communication and network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88DB54E-6502-47F9-AE98-9EBD69FB1F53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09571" name="ZoneTexte 9"/>
          <p:cNvSpPr txBox="1">
            <a:spLocks noChangeArrowheads="1"/>
          </p:cNvSpPr>
          <p:nvPr/>
        </p:nvSpPr>
        <p:spPr bwMode="auto">
          <a:xfrm>
            <a:off x="573088" y="1976438"/>
            <a:ext cx="78152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Candidatures aux élections complémentaires </a:t>
            </a:r>
            <a:b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au Bureau et au Conseil d’Orientation – Régions françaises</a:t>
            </a:r>
          </a:p>
          <a:p>
            <a:pPr eaLnBrk="1" hangingPunct="1"/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for the complemantary elections </a:t>
            </a:r>
            <a:b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MOT Board and the Advisary Committee – French Regions</a:t>
            </a:r>
          </a:p>
        </p:txBody>
      </p:sp>
      <p:pic>
        <p:nvPicPr>
          <p:cNvPr id="109572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ZoneTexte 7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4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576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ELECTIONS </a:t>
            </a:r>
            <a:r>
              <a:rPr lang="fr-FR" altLang="fr-FR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3088" y="3452360"/>
            <a:ext cx="8570912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Parmi les régions membres de la MOT :</a:t>
            </a:r>
          </a:p>
          <a:p>
            <a:pPr eaLnBrk="1" hangingPunct="1">
              <a:tabLst>
                <a:tab pos="358775" algn="l"/>
              </a:tabLst>
              <a:defRPr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Collectivité territoriale de Corse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Collectivité territoriale de Guyane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Région Auvergne - Rhône-Alpes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Région Aquitaine - Limousin - Poitou-Charentes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Région Hauts-de-France (Nord Pas de Calais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Picardie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Région Grand Est (Alsace - Champagne-Ardenne - Lorraine) 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Région Provence-Alpes-Côte d'Azur</a:t>
            </a:r>
          </a:p>
          <a:p>
            <a:pPr indent="-342900" eaLnBrk="1" hangingPunct="1">
              <a:buFont typeface="Symbol" panose="05050102010706020507" pitchFamily="18" charset="2"/>
              <a:buChar char=""/>
              <a:defRPr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fr-FR" dirty="0">
                <a:latin typeface="Helvetica" panose="020B0604020202030204" pitchFamily="34" charset="0"/>
                <a:ea typeface="Times New Roman" panose="02020603050405020304" pitchFamily="18" charset="0"/>
                <a:cs typeface="Helvetica" panose="020B0604020202030204" pitchFamily="34" charset="0"/>
              </a:rPr>
              <a:t> </a:t>
            </a:r>
            <a:endParaRPr lang="fr-FR" sz="28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5A0C5788-EC7B-4E82-B8B9-B5EE820E23B7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11620" name="ZoneTexte 16"/>
          <p:cNvSpPr txBox="1">
            <a:spLocks noChangeArrowheads="1"/>
          </p:cNvSpPr>
          <p:nvPr/>
        </p:nvSpPr>
        <p:spPr bwMode="auto">
          <a:xfrm>
            <a:off x="1381125" y="2978944"/>
            <a:ext cx="75231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400" b="1" dirty="0">
                <a:latin typeface="Helvetica" panose="020B0604020202030204" pitchFamily="34" charset="0"/>
              </a:rPr>
              <a:t>8. Présentation du programme de </a:t>
            </a:r>
            <a:br>
              <a:rPr lang="fr-FR" altLang="fr-FR" sz="2400" b="1" dirty="0">
                <a:latin typeface="Helvetica" panose="020B0604020202030204" pitchFamily="34" charset="0"/>
              </a:rPr>
            </a:br>
            <a:r>
              <a:rPr lang="fr-FR" altLang="fr-FR" sz="2400" b="1" dirty="0">
                <a:latin typeface="Helvetica" panose="020B0604020202030204" pitchFamily="34" charset="0"/>
              </a:rPr>
              <a:t>travail annuel 2016 - Débat et vote</a:t>
            </a:r>
          </a:p>
          <a:p>
            <a:pPr eaLnBrk="1" hangingPunct="1"/>
            <a:r>
              <a:rPr lang="fr-FR" altLang="fr-FR" sz="24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8. </a:t>
            </a:r>
            <a:r>
              <a:rPr lang="en-US" altLang="fr-FR" sz="24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Presentation of the annual work</a:t>
            </a:r>
            <a:br>
              <a:rPr lang="en-US" altLang="fr-FR" sz="2400" b="1" i="1" dirty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altLang="fr-FR" sz="24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en-US" altLang="fr-FR" sz="2400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programme</a:t>
            </a:r>
            <a:r>
              <a:rPr lang="en-US" altLang="fr-FR" sz="2400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2016 - debate and vote</a:t>
            </a:r>
            <a:endParaRPr lang="fr-FR" altLang="fr-FR" sz="2400" b="1" i="1" dirty="0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623" name="ZoneTexte 9"/>
          <p:cNvSpPr txBox="1">
            <a:spLocks noChangeArrowheads="1"/>
          </p:cNvSpPr>
          <p:nvPr/>
        </p:nvSpPr>
        <p:spPr bwMode="auto">
          <a:xfrm>
            <a:off x="4575175" y="842963"/>
            <a:ext cx="40100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sz="25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sz="25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  <p:pic>
        <p:nvPicPr>
          <p:cNvPr id="111624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ZoneTexte 15"/>
          <p:cNvSpPr txBox="1">
            <a:spLocks noChangeArrowheads="1"/>
          </p:cNvSpPr>
          <p:nvPr/>
        </p:nvSpPr>
        <p:spPr bwMode="auto">
          <a:xfrm>
            <a:off x="1381125" y="4629150"/>
            <a:ext cx="5219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/>
            </a:r>
            <a:br>
              <a:rPr lang="fr-FR" altLang="fr-FR" b="1">
                <a:latin typeface="Helvetica" panose="020B0604020202030204" pitchFamily="34" charset="0"/>
              </a:rPr>
            </a:br>
            <a:r>
              <a:rPr lang="fr-FR" altLang="fr-FR" sz="4000" b="1">
                <a:latin typeface="Helvetica" panose="020B0604020202030204" pitchFamily="34" charset="0"/>
              </a:rPr>
              <a:t>Jean PEYRONY</a:t>
            </a: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Directeur général de la MOT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Director General of MOT </a:t>
            </a:r>
          </a:p>
          <a:p>
            <a:pPr eaLnBrk="1" hangingPunct="1"/>
            <a:endParaRPr lang="fr-FR" altLang="fr-FR">
              <a:latin typeface="Helvetica" panose="020B0604020202030204" pitchFamily="34" charset="0"/>
            </a:endParaRPr>
          </a:p>
        </p:txBody>
      </p:sp>
      <p:pic>
        <p:nvPicPr>
          <p:cNvPr id="111626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2708275"/>
            <a:ext cx="2085975" cy="300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1022C5D2-09E7-4B77-9E69-AC07DBA3FC3B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13667" name="ZoneTexte 16"/>
          <p:cNvSpPr txBox="1">
            <a:spLocks noChangeArrowheads="1"/>
          </p:cNvSpPr>
          <p:nvPr/>
        </p:nvSpPr>
        <p:spPr bwMode="auto">
          <a:xfrm>
            <a:off x="323850" y="2371725"/>
            <a:ext cx="8559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b="1" dirty="0">
                <a:latin typeface="Helvetica" panose="020B0604020202030204" pitchFamily="34" charset="0"/>
              </a:rPr>
              <a:t>1- Appuyer et accompagner l’ensemble des acteurs de la coopération transfrontalière / </a:t>
            </a:r>
            <a:r>
              <a:rPr lang="en-US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Support and accompany all stakeholders involved in cross-border cooperation</a:t>
            </a:r>
          </a:p>
          <a:p>
            <a:endParaRPr lang="en-US" altLang="fr-FR" sz="2000" b="1" dirty="0">
              <a:latin typeface="Helvetica" panose="020B0604020202030204" pitchFamily="34" charset="0"/>
            </a:endParaRPr>
          </a:p>
        </p:txBody>
      </p:sp>
      <p:sp>
        <p:nvSpPr>
          <p:cNvPr id="113668" name="ZoneTexte 16"/>
          <p:cNvSpPr txBox="1">
            <a:spLocks noChangeArrowheads="1"/>
          </p:cNvSpPr>
          <p:nvPr/>
        </p:nvSpPr>
        <p:spPr bwMode="auto">
          <a:xfrm>
            <a:off x="323850" y="3606800"/>
            <a:ext cx="8559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b="1" dirty="0">
                <a:latin typeface="Helvetica" panose="020B0604020202030204" pitchFamily="34" charset="0"/>
              </a:rPr>
              <a:t>2- Aider à la définition, à l’évolution et à la mise en œuvre des politiques transfrontalières aux différentes échelles territoriales /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Contribute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to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definition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,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evolution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and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implementation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of cross-border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policies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regarding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various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territorial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levels</a:t>
            </a:r>
            <a:endParaRPr lang="fr-FR" altLang="fr-FR" b="1" i="1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endParaRPr lang="fr-FR" altLang="fr-FR" sz="2000" b="1" dirty="0">
              <a:latin typeface="Helvetica" panose="020B0604020202030204" pitchFamily="34" charset="0"/>
            </a:endParaRPr>
          </a:p>
        </p:txBody>
      </p:sp>
      <p:sp>
        <p:nvSpPr>
          <p:cNvPr id="113669" name="ZoneTexte 16"/>
          <p:cNvSpPr txBox="1">
            <a:spLocks noChangeArrowheads="1"/>
          </p:cNvSpPr>
          <p:nvPr/>
        </p:nvSpPr>
        <p:spPr bwMode="auto">
          <a:xfrm>
            <a:off x="323850" y="5127625"/>
            <a:ext cx="8559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b="1" dirty="0">
                <a:latin typeface="Helvetica" panose="020B0604020202030204" pitchFamily="34" charset="0"/>
              </a:rPr>
              <a:t>3- Ouverture et représentation des intérêts au niveau européen, outre-mer et international /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Opening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and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representation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of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interests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at the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European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,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overseas</a:t>
            </a:r>
            <a:r>
              <a:rPr lang="fr-FR" altLang="fr-FR" b="1" i="1" dirty="0">
                <a:solidFill>
                  <a:srgbClr val="0070C0"/>
                </a:solidFill>
                <a:latin typeface="Helvetica" panose="020B0604020202030204" pitchFamily="34" charset="0"/>
              </a:rPr>
              <a:t> and international </a:t>
            </a:r>
            <a:r>
              <a:rPr lang="fr-FR" altLang="fr-FR" b="1" i="1" dirty="0" err="1">
                <a:solidFill>
                  <a:srgbClr val="0070C0"/>
                </a:solidFill>
                <a:latin typeface="Helvetica" panose="020B0604020202030204" pitchFamily="34" charset="0"/>
              </a:rPr>
              <a:t>level</a:t>
            </a:r>
            <a:endParaRPr lang="fr-FR" altLang="fr-FR" b="1" dirty="0">
              <a:latin typeface="Helvetica" panose="020B0604020202030204" pitchFamily="34" charset="0"/>
            </a:endParaRPr>
          </a:p>
        </p:txBody>
      </p:sp>
      <p:pic>
        <p:nvPicPr>
          <p:cNvPr id="113670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ZoneTexte 11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672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674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F08A3B8-0DF1-47FF-9DA2-0E0EFB0904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1571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ZoneTexte 12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5719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"/>
          <a:stretch>
            <a:fillRect/>
          </a:stretch>
        </p:blipFill>
        <p:spPr bwMode="auto">
          <a:xfrm>
            <a:off x="3795713" y="1862138"/>
            <a:ext cx="2208212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Rectangle 10"/>
          <p:cNvSpPr>
            <a:spLocks noChangeArrowheads="1"/>
          </p:cNvSpPr>
          <p:nvPr/>
        </p:nvSpPr>
        <p:spPr bwMode="auto">
          <a:xfrm>
            <a:off x="6127750" y="2325688"/>
            <a:ext cx="23209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>
                <a:solidFill>
                  <a:srgbClr val="6D38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NIVEAU LOCAL</a:t>
            </a:r>
            <a:endParaRPr lang="fr-FR" altLang="fr-FR" sz="1600">
              <a:solidFill>
                <a:srgbClr val="6D387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721" name="Rectangle 11"/>
          <p:cNvSpPr>
            <a:spLocks noChangeArrowheads="1"/>
          </p:cNvSpPr>
          <p:nvPr/>
        </p:nvSpPr>
        <p:spPr bwMode="auto">
          <a:xfrm>
            <a:off x="6127750" y="3867150"/>
            <a:ext cx="28384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>
                <a:solidFill>
                  <a:srgbClr val="3F99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NIVEAU NATIONAL</a:t>
            </a:r>
            <a:endParaRPr lang="fr-FR" altLang="fr-FR" sz="1600">
              <a:solidFill>
                <a:srgbClr val="3F997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722" name="Rectangle 12"/>
          <p:cNvSpPr>
            <a:spLocks noChangeArrowheads="1"/>
          </p:cNvSpPr>
          <p:nvPr/>
        </p:nvSpPr>
        <p:spPr bwMode="auto">
          <a:xfrm>
            <a:off x="6127750" y="5322888"/>
            <a:ext cx="28813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>
                <a:solidFill>
                  <a:srgbClr val="212F97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NIVEAU EUROPEEN</a:t>
            </a:r>
            <a:endParaRPr lang="fr-FR" altLang="fr-FR" sz="1600">
              <a:solidFill>
                <a:srgbClr val="212F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723" name="Rectangle 13"/>
          <p:cNvSpPr>
            <a:spLocks noChangeArrowheads="1"/>
          </p:cNvSpPr>
          <p:nvPr/>
        </p:nvSpPr>
        <p:spPr bwMode="auto">
          <a:xfrm>
            <a:off x="103188" y="2008188"/>
            <a:ext cx="35702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sz="1600" b="1" dirty="0">
                <a:latin typeface="HelveticaNeueLTStd-Roman"/>
                <a:ea typeface="Calibri" panose="020F0502020204030204" pitchFamily="34" charset="0"/>
                <a:cs typeface="HelveticaNeueLTStd-Roman"/>
              </a:rPr>
              <a:t>La coopération transfrontalière, </a:t>
            </a:r>
          </a:p>
          <a:p>
            <a:pPr>
              <a:lnSpc>
                <a:spcPct val="115000"/>
              </a:lnSpc>
            </a:pPr>
            <a:r>
              <a:rPr lang="fr-FR" altLang="fr-FR" sz="1600" b="1" dirty="0">
                <a:latin typeface="HelveticaNeueLTStd-Roman"/>
                <a:ea typeface="Calibri" panose="020F0502020204030204" pitchFamily="34" charset="0"/>
                <a:cs typeface="HelveticaNeueLTStd-Roman"/>
              </a:rPr>
              <a:t>une approche à différents niveaux</a:t>
            </a:r>
            <a:endParaRPr lang="fr-FR" alt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724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F08A3B8-0DF1-47FF-9DA2-0E0EFB0904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1571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ZoneTexte 12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720" name="Rectangle 10"/>
          <p:cNvSpPr>
            <a:spLocks noChangeArrowheads="1"/>
          </p:cNvSpPr>
          <p:nvPr/>
        </p:nvSpPr>
        <p:spPr bwMode="auto">
          <a:xfrm>
            <a:off x="6127750" y="2325688"/>
            <a:ext cx="23209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 dirty="0">
                <a:solidFill>
                  <a:srgbClr val="6D38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NIVEAU LOCAL</a:t>
            </a:r>
            <a:endParaRPr lang="fr-FR" altLang="fr-FR" sz="1600" dirty="0">
              <a:solidFill>
                <a:srgbClr val="6D387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724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3" y="2104708"/>
            <a:ext cx="5851249" cy="381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70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F08A3B8-0DF1-47FF-9DA2-0E0EFB0904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1571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ZoneTexte 12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724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4" y="2158408"/>
            <a:ext cx="5765616" cy="39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1" name="Rectangle 11"/>
          <p:cNvSpPr>
            <a:spLocks noChangeArrowheads="1"/>
          </p:cNvSpPr>
          <p:nvPr/>
        </p:nvSpPr>
        <p:spPr bwMode="auto">
          <a:xfrm>
            <a:off x="6127750" y="2286923"/>
            <a:ext cx="28384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 dirty="0">
                <a:solidFill>
                  <a:srgbClr val="3F99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</a:t>
            </a:r>
            <a:r>
              <a:rPr lang="fr-FR" altLang="fr-FR" b="1" dirty="0" smtClean="0">
                <a:solidFill>
                  <a:srgbClr val="3F99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NIVEAU </a:t>
            </a:r>
            <a:r>
              <a:rPr lang="fr-FR" altLang="fr-FR" b="1" dirty="0">
                <a:solidFill>
                  <a:srgbClr val="3F997C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NATIONAL</a:t>
            </a:r>
            <a:endParaRPr lang="fr-FR" altLang="fr-FR" sz="1600" dirty="0">
              <a:solidFill>
                <a:srgbClr val="3F997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0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F08A3B8-0DF1-47FF-9DA2-0E0EFB0904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66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1571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ZoneTexte 12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1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724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202644"/>
            <a:ext cx="6045062" cy="382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Rectangle 12"/>
          <p:cNvSpPr>
            <a:spLocks noChangeArrowheads="1"/>
          </p:cNvSpPr>
          <p:nvPr/>
        </p:nvSpPr>
        <p:spPr bwMode="auto">
          <a:xfrm>
            <a:off x="5980111" y="2322086"/>
            <a:ext cx="28813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</a:pPr>
            <a:r>
              <a:rPr lang="fr-FR" altLang="fr-FR" b="1" dirty="0">
                <a:solidFill>
                  <a:srgbClr val="212F97"/>
                </a:solidFill>
                <a:latin typeface="HelveticaNeueLTStd-Roman"/>
                <a:ea typeface="Calibri" panose="020F0502020204030204" pitchFamily="34" charset="0"/>
                <a:cs typeface="HelveticaNeueLTStd-Roman"/>
              </a:rPr>
              <a:t>AU NIVEAU EUROPEEN</a:t>
            </a:r>
            <a:endParaRPr lang="fr-FR" altLang="fr-FR" sz="1600" dirty="0">
              <a:solidFill>
                <a:srgbClr val="212F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0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3724505-D6BD-4D90-81E0-40373C7589D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67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17763" name="ZoneTexte 16"/>
          <p:cNvSpPr txBox="1">
            <a:spLocks noChangeArrowheads="1"/>
          </p:cNvSpPr>
          <p:nvPr/>
        </p:nvSpPr>
        <p:spPr bwMode="auto">
          <a:xfrm>
            <a:off x="1579563" y="2941638"/>
            <a:ext cx="71247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8. Programme de travail 2016</a:t>
            </a:r>
          </a:p>
          <a:p>
            <a:pPr eaLnBrk="1" hangingPunct="1"/>
            <a:r>
              <a:rPr lang="en-US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8. Work program 2016</a:t>
            </a:r>
            <a:endParaRPr lang="fr-FR" altLang="fr-FR" sz="2400" b="1" i="1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 hangingPunct="1"/>
            <a:endParaRPr lang="fr-FR" altLang="fr-FR" sz="2000" b="1">
              <a:latin typeface="Helvetica" panose="020B0604020202030204" pitchFamily="34" charset="0"/>
            </a:endParaRPr>
          </a:p>
        </p:txBody>
      </p:sp>
      <p:sp>
        <p:nvSpPr>
          <p:cNvPr id="117764" name="ZoneTexte 9"/>
          <p:cNvSpPr txBox="1">
            <a:spLocks noChangeArrowheads="1"/>
          </p:cNvSpPr>
          <p:nvPr/>
        </p:nvSpPr>
        <p:spPr bwMode="auto">
          <a:xfrm>
            <a:off x="1579563" y="4343400"/>
            <a:ext cx="86217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600" b="1">
                <a:latin typeface="Helvetica" panose="020B0604020202030204" pitchFamily="34" charset="0"/>
              </a:rPr>
              <a:t>Débat et vote - </a:t>
            </a:r>
            <a:r>
              <a:rPr lang="fr-FR" altLang="fr-FR" sz="3600" b="1" i="1">
                <a:solidFill>
                  <a:srgbClr val="0070C0"/>
                </a:solidFill>
                <a:latin typeface="Helvetica" panose="020B0604020202030204" pitchFamily="34" charset="0"/>
              </a:rPr>
              <a:t>Debate and vote</a:t>
            </a:r>
            <a:r>
              <a:rPr lang="fr-FR" altLang="fr-FR" sz="3600" b="1">
                <a:latin typeface="Helvetica" panose="020B0604020202030204" pitchFamily="34" charset="0"/>
              </a:rPr>
              <a:t> </a:t>
            </a:r>
          </a:p>
          <a:p>
            <a:pPr eaLnBrk="1" hangingPunct="1"/>
            <a:endParaRPr lang="fr-FR" altLang="fr-FR" sz="3600" b="1">
              <a:latin typeface="Helvetica" panose="020B0604020202030204" pitchFamily="34" charset="0"/>
            </a:endParaRPr>
          </a:p>
        </p:txBody>
      </p:sp>
      <p:pic>
        <p:nvPicPr>
          <p:cNvPr id="117765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ZoneTexte 12"/>
          <p:cNvSpPr txBox="1">
            <a:spLocks noChangeArrowheads="1"/>
          </p:cNvSpPr>
          <p:nvPr/>
        </p:nvSpPr>
        <p:spPr bwMode="auto">
          <a:xfrm>
            <a:off x="860425" y="5334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b="1">
                <a:latin typeface="Arial" panose="020B0604020202020204" pitchFamily="34" charset="0"/>
                <a:cs typeface="Arial" panose="020B0604020202020204" pitchFamily="34" charset="0"/>
              </a:rPr>
              <a:t>ASSEMBLEE GENERALE DE LA MOT </a:t>
            </a:r>
            <a:r>
              <a:rPr lang="fr-FR" altLang="fr-FR" sz="1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ASSEMBLY</a:t>
            </a:r>
            <a:endParaRPr lang="fr-FR" altLang="fr-FR" sz="280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76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769" name="ZoneTexte 9"/>
          <p:cNvSpPr txBox="1">
            <a:spLocks noChangeArrowheads="1"/>
          </p:cNvSpPr>
          <p:nvPr/>
        </p:nvSpPr>
        <p:spPr bwMode="auto">
          <a:xfrm>
            <a:off x="4956175" y="501650"/>
            <a:ext cx="4010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PROGRAMME 2016</a:t>
            </a:r>
            <a:endParaRPr lang="fr-FR" altLang="fr-FR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EABA7837-9EC2-4A54-B18E-343F71AD76D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68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19812" name="ZoneTexte 16"/>
          <p:cNvSpPr txBox="1">
            <a:spLocks noChangeArrowheads="1"/>
          </p:cNvSpPr>
          <p:nvPr/>
        </p:nvSpPr>
        <p:spPr bwMode="auto">
          <a:xfrm>
            <a:off x="1617663" y="2719388"/>
            <a:ext cx="70199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Helvetica" panose="020B0604020202030204" pitchFamily="34" charset="0"/>
              </a:rPr>
              <a:t>9. Présentation du budget 2016 et du barème des cotisations 2017 - débat et vote</a:t>
            </a:r>
          </a:p>
          <a:p>
            <a:pPr eaLnBrk="1" hangingPunct="1"/>
            <a:r>
              <a:rPr lang="fr-FR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9. Presentation </a:t>
            </a:r>
            <a:r>
              <a:rPr lang="en-US" altLang="fr-FR" sz="2400" b="1" i="1">
                <a:solidFill>
                  <a:srgbClr val="0070C0"/>
                </a:solidFill>
                <a:latin typeface="Helvetica" panose="020B0604020202030204" pitchFamily="34" charset="0"/>
              </a:rPr>
              <a:t>of the budget 2016 and the membership fees 2017 - debate and vote</a:t>
            </a:r>
            <a:endParaRPr lang="fr-FR" altLang="fr-FR" sz="24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119813" name="ZoneTexte 12"/>
          <p:cNvSpPr txBox="1">
            <a:spLocks noChangeArrowheads="1"/>
          </p:cNvSpPr>
          <p:nvPr/>
        </p:nvSpPr>
        <p:spPr bwMode="auto">
          <a:xfrm>
            <a:off x="4564063" y="977900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BUDGET 2016 &amp; COTISATIONS 2017 </a:t>
            </a:r>
            <a:b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2016 &amp; FEES 2017</a:t>
            </a:r>
            <a:endParaRPr lang="fr-FR" altLang="fr-FR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9816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ZoneTexte 15"/>
          <p:cNvSpPr txBox="1">
            <a:spLocks noChangeArrowheads="1"/>
          </p:cNvSpPr>
          <p:nvPr/>
        </p:nvSpPr>
        <p:spPr bwMode="auto">
          <a:xfrm>
            <a:off x="1617663" y="4383088"/>
            <a:ext cx="6383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FR" altLang="fr-FR" sz="2400" b="1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sz="4000" b="1">
                <a:latin typeface="Helvetica" panose="020B0604020202030204" pitchFamily="34" charset="0"/>
              </a:rPr>
              <a:t>Olivier DENERT</a:t>
            </a: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Secrétaire général de la MOT</a:t>
            </a:r>
          </a:p>
          <a:p>
            <a:pPr eaLnBrk="1" hangingPunct="1"/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Secretary General of the MOT</a:t>
            </a:r>
            <a:endParaRPr lang="fr-FR" altLang="fr-FR">
              <a:latin typeface="Helvetica" panose="020B0604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60425" y="533400"/>
            <a:ext cx="3846513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ASSEMBLEE GENERALE DE LA MOT </a:t>
            </a: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2186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E801E2B-B0ED-4E76-BCD8-B35A5919F727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69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21861" name="ZoneTexte 16"/>
          <p:cNvSpPr txBox="1">
            <a:spLocks noChangeArrowheads="1"/>
          </p:cNvSpPr>
          <p:nvPr/>
        </p:nvSpPr>
        <p:spPr bwMode="auto">
          <a:xfrm>
            <a:off x="368300" y="1711325"/>
            <a:ext cx="701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latin typeface="Helvetica" panose="020B0604020202030204" pitchFamily="34" charset="0"/>
              </a:rPr>
              <a:t>Comparatif 2015-2016 /</a:t>
            </a:r>
          </a:p>
        </p:txBody>
      </p:sp>
      <p:sp>
        <p:nvSpPr>
          <p:cNvPr id="121862" name="ZoneTexte 17"/>
          <p:cNvSpPr txBox="1">
            <a:spLocks noChangeArrowheads="1"/>
          </p:cNvSpPr>
          <p:nvPr/>
        </p:nvSpPr>
        <p:spPr bwMode="auto">
          <a:xfrm>
            <a:off x="3192463" y="1711325"/>
            <a:ext cx="6878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Comparative 2015-2016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4752975" y="5778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1864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ZoneTexte 13"/>
          <p:cNvSpPr txBox="1">
            <a:spLocks noChangeArrowheads="1"/>
          </p:cNvSpPr>
          <p:nvPr/>
        </p:nvSpPr>
        <p:spPr bwMode="auto">
          <a:xfrm>
            <a:off x="4959350" y="630238"/>
            <a:ext cx="40100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latin typeface="Arial" panose="020B0604020202020204" pitchFamily="34" charset="0"/>
                <a:cs typeface="Arial" panose="020B0604020202020204" pitchFamily="34" charset="0"/>
              </a:rPr>
              <a:t>BUDGET 2016</a:t>
            </a:r>
            <a:endParaRPr lang="fr-FR" altLang="fr-FR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6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91519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57A6BC4-46F7-43EB-A0C0-0AFA4E51D1AF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ZoneTexte 13"/>
          <p:cNvSpPr txBox="1">
            <a:spLocks noChangeArrowheads="1"/>
          </p:cNvSpPr>
          <p:nvPr/>
        </p:nvSpPr>
        <p:spPr bwMode="auto">
          <a:xfrm>
            <a:off x="428625" y="2181225"/>
            <a:ext cx="8277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2800" b="1" i="1">
                <a:solidFill>
                  <a:schemeClr val="bg1"/>
                </a:solidFill>
                <a:latin typeface="Helvetica" panose="020B0604020202030204" pitchFamily="34" charset="0"/>
              </a:rPr>
              <a:t>ommunication</a:t>
            </a:r>
            <a:endParaRPr lang="en-US" altLang="fr-FR" sz="3200" b="1" i="1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3558" name="ZoneTexte 14"/>
          <p:cNvSpPr txBox="1">
            <a:spLocks noChangeArrowheads="1"/>
          </p:cNvSpPr>
          <p:nvPr/>
        </p:nvSpPr>
        <p:spPr bwMode="auto">
          <a:xfrm>
            <a:off x="-219075" y="2252663"/>
            <a:ext cx="936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Newsletter mensuelle / </a:t>
            </a: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Monthly newsletter</a:t>
            </a:r>
            <a:endParaRPr lang="en-US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pic>
        <p:nvPicPr>
          <p:cNvPr id="23559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905125"/>
            <a:ext cx="20193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3538538" y="1044575"/>
            <a:ext cx="896938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62" name="Image 16" descr="motif_bandeau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700213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876550"/>
            <a:ext cx="20081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876550"/>
            <a:ext cx="20177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xfrm>
            <a:off x="6624638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598932BC-9339-4EDD-B154-0AD4EB3BEE7C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23907" name="Rectangle 1"/>
          <p:cNvSpPr>
            <a:spLocks noChangeArrowheads="1"/>
          </p:cNvSpPr>
          <p:nvPr/>
        </p:nvSpPr>
        <p:spPr bwMode="auto">
          <a:xfrm>
            <a:off x="261938" y="261938"/>
            <a:ext cx="26955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fr-FR" altLang="fr-FR" sz="2700" b="1">
                <a:latin typeface="Helvetica" panose="020B0604020202030204" pitchFamily="34" charset="0"/>
                <a:cs typeface="Arial" panose="020B0604020202020204" pitchFamily="34" charset="0"/>
              </a:rPr>
              <a:t>Barème des cotisations 2017</a:t>
            </a:r>
          </a:p>
          <a:p>
            <a:pPr eaLnBrk="1" hangingPunct="1">
              <a:spcAft>
                <a:spcPts val="1200"/>
              </a:spcAft>
            </a:pPr>
            <a:r>
              <a:rPr lang="fr-FR" altLang="fr-FR" sz="2800" b="1" i="1">
                <a:solidFill>
                  <a:srgbClr val="0070C0"/>
                </a:solidFill>
                <a:latin typeface="Helvetica" panose="020B0604020202030204" pitchFamily="34" charset="0"/>
              </a:rPr>
              <a:t>Membership fees 2017</a:t>
            </a:r>
            <a:endParaRPr lang="fr-FR" altLang="fr-FR">
              <a:latin typeface="Helvetica" panose="020B060402020203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908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53975"/>
            <a:ext cx="55975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oneTexte 13"/>
          <p:cNvSpPr txBox="1">
            <a:spLocks noChangeArrowheads="1"/>
          </p:cNvSpPr>
          <p:nvPr/>
        </p:nvSpPr>
        <p:spPr bwMode="auto">
          <a:xfrm>
            <a:off x="4635500" y="1050925"/>
            <a:ext cx="39147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fr-FR" altLang="fr-FR" sz="25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5955" name="Image 14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302887B7-5328-494C-98A5-4B243E2D3C4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sp>
        <p:nvSpPr>
          <p:cNvPr id="125957" name="ZoneTexte 9"/>
          <p:cNvSpPr txBox="1">
            <a:spLocks noChangeArrowheads="1"/>
          </p:cNvSpPr>
          <p:nvPr/>
        </p:nvSpPr>
        <p:spPr bwMode="auto">
          <a:xfrm>
            <a:off x="1781175" y="2627313"/>
            <a:ext cx="5295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000" b="1">
                <a:latin typeface="Helvetica" panose="020B0604020202030204" pitchFamily="34" charset="0"/>
              </a:rPr>
              <a:t>Michel DELEBARRE</a:t>
            </a:r>
          </a:p>
        </p:txBody>
      </p:sp>
      <p:sp>
        <p:nvSpPr>
          <p:cNvPr id="125958" name="ZoneTexte 10"/>
          <p:cNvSpPr txBox="1">
            <a:spLocks noChangeArrowheads="1"/>
          </p:cNvSpPr>
          <p:nvPr/>
        </p:nvSpPr>
        <p:spPr bwMode="auto">
          <a:xfrm>
            <a:off x="2052638" y="3582988"/>
            <a:ext cx="5857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Ancien Ministre d'Etat </a:t>
            </a:r>
            <a:r>
              <a:rPr lang="fr-FR" altLang="fr-FR">
                <a:latin typeface="Helvetica" panose="020B0604020202030204" pitchFamily="34" charset="0"/>
              </a:rPr>
              <a:t>/</a:t>
            </a:r>
            <a:r>
              <a:rPr lang="fr-FR" altLang="fr-FR" b="1">
                <a:latin typeface="Helvetica" panose="020B0604020202030204" pitchFamily="34" charset="0"/>
              </a:rPr>
              <a:t>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Former Minister of State</a:t>
            </a: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Sénateur du Nord</a:t>
            </a:r>
            <a:r>
              <a:rPr lang="fr-FR" altLang="fr-FR">
                <a:latin typeface="Helvetica" panose="020B0604020202030204" pitchFamily="34" charset="0"/>
              </a:rPr>
              <a:t>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Member of Senat  </a:t>
            </a:r>
            <a:endParaRPr lang="fr-FR" altLang="fr-FR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b="1">
                <a:latin typeface="Helvetica" panose="020B0604020202030204" pitchFamily="34" charset="0"/>
              </a:rPr>
              <a:t>Président</a:t>
            </a:r>
            <a:r>
              <a:rPr lang="fr-FR" altLang="fr-FR">
                <a:latin typeface="Helvetica" panose="020B0604020202030204" pitchFamily="34" charset="0"/>
              </a:rPr>
              <a:t> / </a:t>
            </a:r>
            <a:r>
              <a:rPr lang="fr-FR" altLang="fr-FR" b="1" i="1">
                <a:solidFill>
                  <a:srgbClr val="0070C0"/>
                </a:solidFill>
                <a:latin typeface="Helvetica" panose="020B0604020202030204" pitchFamily="34" charset="0"/>
              </a:rPr>
              <a:t>President</a:t>
            </a:r>
          </a:p>
          <a:p>
            <a:pPr eaLnBrk="1" hangingPunct="1"/>
            <a:endParaRPr lang="fr-FR" altLang="fr-FR"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>
                <a:latin typeface="Helvetica" panose="020B0604020202030204" pitchFamily="34" charset="0"/>
              </a:rPr>
              <a:t>Mission Opérationnelle Transfrontalière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3013" y="1008063"/>
            <a:ext cx="3846512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Arial"/>
                <a:cs typeface="Arial"/>
              </a:rPr>
              <a:t>ASSEMBLEE GENERALE </a:t>
            </a:r>
          </a:p>
          <a:p>
            <a:pPr marL="0" indent="0">
              <a:defRPr/>
            </a:pPr>
            <a:r>
              <a:rPr lang="fr-FR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GENERAL ASSEMBLY</a:t>
            </a:r>
            <a:endParaRPr lang="fr-FR" sz="2100" b="1" i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4470400" y="107950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961" name="Image 16" descr="motif_bandeau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763713"/>
            <a:ext cx="72009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-26988"/>
            <a:ext cx="9323388" cy="6981826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128003" name="ZoneTexte 6"/>
          <p:cNvSpPr txBox="1">
            <a:spLocks noChangeArrowheads="1"/>
          </p:cNvSpPr>
          <p:nvPr/>
        </p:nvSpPr>
        <p:spPr bwMode="auto">
          <a:xfrm>
            <a:off x="1092200" y="6188075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128004" name="Image 7" descr="LOGO_MOT_N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863" y="960438"/>
            <a:ext cx="8737600" cy="11461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fr-FR" sz="3800" b="1" kern="0" dirty="0">
                <a:solidFill>
                  <a:srgbClr val="009EE0"/>
                </a:solidFill>
                <a:latin typeface="Arial"/>
                <a:ea typeface="+mj-ea"/>
                <a:cs typeface="Arial"/>
              </a:rPr>
              <a:t>Assemblée générale de la MOT</a:t>
            </a:r>
          </a:p>
          <a:p>
            <a:pPr>
              <a:lnSpc>
                <a:spcPct val="80000"/>
              </a:lnSpc>
              <a:defRPr/>
            </a:pPr>
            <a:r>
              <a:rPr lang="fr-FR" sz="38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General </a:t>
            </a:r>
            <a:r>
              <a:rPr lang="fr-FR" sz="3800" b="1" i="1" kern="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Assembly</a:t>
            </a:r>
            <a:r>
              <a:rPr lang="fr-FR" sz="38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of the MOT</a:t>
            </a:r>
          </a:p>
          <a:p>
            <a:pPr marL="365125" indent="-365125">
              <a:defRPr/>
            </a:pPr>
            <a:endParaRPr lang="fr-FR" sz="4000" b="1" kern="0" dirty="0">
              <a:solidFill>
                <a:srgbClr val="009EE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6863" y="4022725"/>
            <a:ext cx="6691312" cy="1274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7313" indent="-6350">
              <a:lnSpc>
                <a:spcPct val="80000"/>
              </a:lnSpc>
              <a:defRPr/>
            </a:pP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Paris – Palais de la Porte Dorée</a:t>
            </a:r>
            <a:b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</a:br>
            <a:r>
              <a:rPr lang="fr-FR" sz="3200" b="1" kern="0" dirty="0">
                <a:solidFill>
                  <a:srgbClr val="009EE0"/>
                </a:solidFill>
                <a:latin typeface="Arial"/>
                <a:ea typeface="ＭＳ Ｐゴシック" charset="0"/>
                <a:cs typeface="Arial"/>
              </a:rPr>
              <a:t>25 mai</a:t>
            </a:r>
            <a:r>
              <a:rPr lang="fr-FR" sz="3200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/May</a:t>
            </a:r>
            <a:r>
              <a:rPr lang="fr-FR" sz="3200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2016</a:t>
            </a:r>
          </a:p>
          <a:p>
            <a:pPr marL="365125" indent="-365125">
              <a:lnSpc>
                <a:spcPct val="80000"/>
              </a:lnSpc>
              <a:defRPr/>
            </a:pPr>
            <a:endParaRPr lang="fr-FR" sz="3200" kern="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0"/>
            <a:ext cx="9323388" cy="6981825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130051" name="ZoneTexte 6"/>
          <p:cNvSpPr txBox="1">
            <a:spLocks noChangeArrowheads="1"/>
          </p:cNvSpPr>
          <p:nvPr/>
        </p:nvSpPr>
        <p:spPr bwMode="auto">
          <a:xfrm>
            <a:off x="3324225" y="6153150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4" name="Image 3" descr="COUV_0.ai"/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248594" y="1332405"/>
            <a:ext cx="5689412" cy="4188172"/>
          </a:xfrm>
          <a:prstGeom prst="rect">
            <a:avLst/>
          </a:prstGeom>
        </p:spPr>
      </p:pic>
      <p:pic>
        <p:nvPicPr>
          <p:cNvPr id="130053" name="Image 7" descr="LOGO_MOT_N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2413" y="244475"/>
            <a:ext cx="8167687" cy="1146175"/>
          </a:xfrm>
          <a:prstGeom prst="rect">
            <a:avLst/>
          </a:prstGeom>
          <a:ln>
            <a:noFill/>
          </a:ln>
        </p:spPr>
        <p:txBody>
          <a:bodyPr lIns="0" rIns="0"/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11BBFF"/>
                </a:solidFill>
                <a:latin typeface="Arial"/>
                <a:ea typeface="+mj-ea"/>
                <a:cs typeface="Arial"/>
              </a:rPr>
              <a:t>Plateforme des techniciens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Technicians</a:t>
            </a:r>
            <a:r>
              <a:rPr lang="fr-FR" sz="40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' Platform</a:t>
            </a:r>
            <a:endParaRPr lang="fr-FR" sz="4000" b="1" i="1" kern="0" dirty="0">
              <a:solidFill>
                <a:srgbClr val="009EE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850" y="2609850"/>
            <a:ext cx="4276725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11BBFF"/>
                </a:solidFill>
                <a:latin typeface="Arial"/>
                <a:ea typeface="+mj-ea"/>
                <a:cs typeface="Arial"/>
              </a:rPr>
              <a:t>PARIS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25 Mai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May 2015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14h30 – 16h30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3210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2FC1220-1835-41BC-9E28-DE73D34286E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32101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1109663" y="1947863"/>
            <a:ext cx="76342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Aft>
                <a:spcPts val="1800"/>
              </a:spcAft>
              <a:buFont typeface="+mj-lt"/>
              <a:buAutoNum type="arabicPeriod"/>
              <a:defRPr/>
            </a:pPr>
            <a:r>
              <a:rPr lang="fr-FR" altLang="fr-FR" sz="3200" b="1" kern="0" dirty="0">
                <a:latin typeface="Helvetica" panose="020B0604020202030204" pitchFamily="34" charset="0"/>
                <a:ea typeface="+mj-ea"/>
                <a:cs typeface="Arial"/>
              </a:rPr>
              <a:t>Contexte </a:t>
            </a:r>
          </a:p>
          <a:p>
            <a:pPr eaLnBrk="1" hangingPunct="1">
              <a:spcAft>
                <a:spcPts val="1800"/>
              </a:spcAft>
              <a:defRPr/>
            </a:pPr>
            <a:r>
              <a:rPr lang="en-US" altLang="fr-FR" sz="3200" b="1" i="1" dirty="0">
                <a:solidFill>
                  <a:srgbClr val="0070C0"/>
                </a:solidFill>
                <a:latin typeface="Helvetica" pitchFamily="34" charset="0"/>
              </a:rPr>
              <a:t>1.Context</a:t>
            </a:r>
            <a:endParaRPr lang="fr-FR" altLang="fr-FR" sz="3200" b="1" kern="0" dirty="0">
              <a:solidFill>
                <a:srgbClr val="11BBFF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 eaLnBrk="1" hangingPunct="1">
              <a:spcAft>
                <a:spcPts val="3600"/>
              </a:spcAft>
              <a:buFont typeface="Arial" pitchFamily="34" charset="0"/>
              <a:buChar char="•"/>
              <a:defRPr/>
            </a:pPr>
            <a:r>
              <a:rPr lang="fr-FR" altLang="fr-FR" dirty="0">
                <a:latin typeface="Helvetica" pitchFamily="34" charset="0"/>
              </a:rPr>
              <a:t> Rappel de la dernière réunion de la plateforme du 18 novembre 2015 </a:t>
            </a:r>
            <a:r>
              <a:rPr lang="fr-FR" altLang="fr-FR" dirty="0">
                <a:solidFill>
                  <a:srgbClr val="0070C0"/>
                </a:solidFill>
                <a:latin typeface="Helvetica" pitchFamily="34" charset="0"/>
              </a:rPr>
              <a:t>/  </a:t>
            </a:r>
            <a:r>
              <a:rPr lang="en-GB" dirty="0">
                <a:solidFill>
                  <a:srgbClr val="0070C0"/>
                </a:solidFill>
                <a:latin typeface="Helvetica" pitchFamily="34" charset="0"/>
              </a:rPr>
              <a:t>Followings of the Technicians’ Platform of November 18th 2015</a:t>
            </a:r>
            <a:r>
              <a:rPr lang="en-GB" dirty="0">
                <a:latin typeface="Helvetica" pitchFamily="34" charset="0"/>
              </a:rPr>
              <a:t>	</a:t>
            </a:r>
            <a:r>
              <a:rPr lang="fr-FR" altLang="fr-FR" dirty="0">
                <a:latin typeface="Helvetica" pitchFamily="34" charset="0"/>
              </a:rPr>
              <a:t/>
            </a:r>
            <a:br>
              <a:rPr lang="fr-FR" altLang="fr-FR" dirty="0">
                <a:latin typeface="Helvetica" pitchFamily="34" charset="0"/>
              </a:rPr>
            </a:br>
            <a:endParaRPr lang="fr-FR" altLang="fr-FR" dirty="0">
              <a:latin typeface="Helvetica" pitchFamily="34" charset="0"/>
            </a:endParaRPr>
          </a:p>
          <a:p>
            <a:pPr eaLnBrk="1" hangingPunct="1">
              <a:spcAft>
                <a:spcPts val="3600"/>
              </a:spcAft>
              <a:buFont typeface="Arial" pitchFamily="34" charset="0"/>
              <a:buChar char="•"/>
              <a:defRPr/>
            </a:pPr>
            <a:endParaRPr lang="fr-FR" altLang="fr-FR" i="1" dirty="0">
              <a:solidFill>
                <a:srgbClr val="0070C0"/>
              </a:solidFill>
              <a:latin typeface="Helvetica" pitchFamily="34" charset="0"/>
            </a:endParaRPr>
          </a:p>
        </p:txBody>
      </p:sp>
      <p:pic>
        <p:nvPicPr>
          <p:cNvPr id="7" name="Image 6" descr="X:\COMMUNICATION\PHOTOS et Cartes\2015_18_11_Plateforme des Techniciens et CO\20151118_1055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5413" y="4200525"/>
            <a:ext cx="3813175" cy="196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3414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4514F8A-13B1-48F5-87AC-04CC8C4AB56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34149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573088" y="1774825"/>
            <a:ext cx="8151812" cy="487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kern="0" dirty="0">
                <a:latin typeface="Helvetica" panose="020B0604020202030204" pitchFamily="34" charset="0"/>
                <a:ea typeface="+mj-ea"/>
                <a:cs typeface="Arial"/>
              </a:rPr>
              <a:t>2. Obstacles et résolution ; </a:t>
            </a:r>
            <a:br>
              <a:rPr lang="fr-FR" sz="2800" b="1" kern="0" dirty="0">
                <a:latin typeface="Helvetica" panose="020B0604020202030204" pitchFamily="34" charset="0"/>
                <a:ea typeface="+mj-ea"/>
                <a:cs typeface="Arial"/>
              </a:rPr>
            </a:br>
            <a:r>
              <a:rPr lang="fr-FR" sz="2800" b="1" kern="0" dirty="0">
                <a:latin typeface="Helvetica" panose="020B0604020202030204" pitchFamily="34" charset="0"/>
                <a:ea typeface="+mj-ea"/>
                <a:cs typeface="Arial"/>
              </a:rPr>
              <a:t>évaluations d’impacts transfrontaliers ; </a:t>
            </a:r>
            <a:br>
              <a:rPr lang="fr-FR" sz="2800" b="1" kern="0" dirty="0">
                <a:latin typeface="Helvetica" panose="020B0604020202030204" pitchFamily="34" charset="0"/>
                <a:ea typeface="+mj-ea"/>
                <a:cs typeface="Arial"/>
              </a:rPr>
            </a:br>
            <a:r>
              <a:rPr lang="fr-FR" sz="2800" b="1" kern="0" dirty="0">
                <a:latin typeface="Helvetica" panose="020B0604020202030204" pitchFamily="34" charset="0"/>
                <a:ea typeface="+mj-ea"/>
                <a:cs typeface="Arial"/>
              </a:rPr>
              <a:t>mise en perspective</a:t>
            </a:r>
            <a:r>
              <a:rPr lang="fr-FR" sz="2800" b="1" kern="0" dirty="0">
                <a:solidFill>
                  <a:srgbClr val="11BBFF"/>
                </a:solidFill>
                <a:latin typeface="Helvetica" panose="020B0604020202030204" pitchFamily="34" charset="0"/>
                <a:ea typeface="+mj-ea"/>
                <a:cs typeface="Arial"/>
              </a:rPr>
              <a:t/>
            </a:r>
            <a:br>
              <a:rPr lang="fr-FR" sz="2800" b="1" kern="0" dirty="0">
                <a:solidFill>
                  <a:srgbClr val="11BBFF"/>
                </a:solidFill>
                <a:latin typeface="Helvetica" panose="020B0604020202030204" pitchFamily="34" charset="0"/>
                <a:ea typeface="+mj-ea"/>
                <a:cs typeface="Arial"/>
              </a:rPr>
            </a:br>
            <a:r>
              <a:rPr lang="fr-FR" sz="2800" b="1" i="1" kern="0" dirty="0">
                <a:solidFill>
                  <a:srgbClr val="0070C0"/>
                </a:solidFill>
                <a:latin typeface="Helvetica" panose="020B0604020202030204" pitchFamily="34" charset="0"/>
                <a:ea typeface="+mj-ea"/>
                <a:cs typeface="Arial"/>
              </a:rPr>
              <a:t>2. </a:t>
            </a:r>
            <a:r>
              <a:rPr lang="en-GB" sz="2800" b="1" i="1" kern="0" dirty="0">
                <a:solidFill>
                  <a:srgbClr val="0070C0"/>
                </a:solidFill>
                <a:latin typeface="Helvetica" panose="020B0604020202030204" pitchFamily="34" charset="0"/>
                <a:ea typeface="+mj-ea"/>
                <a:cs typeface="Arial"/>
              </a:rPr>
              <a:t>Obstacles and obstacle-solving; cross-border impact assessment; other perspectives</a:t>
            </a:r>
            <a:endParaRPr lang="fr-FR" sz="2800" b="1" i="1" kern="0" dirty="0">
              <a:solidFill>
                <a:srgbClr val="0070C0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 marL="200025" eaLnBrk="1" hangingPunct="1">
              <a:spcAft>
                <a:spcPts val="0"/>
              </a:spcAft>
              <a:defRPr/>
            </a:pPr>
            <a:endParaRPr lang="fr-FR" altLang="fr-FR" sz="1600" dirty="0">
              <a:latin typeface="Helvetica" pitchFamily="34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fr-FR" sz="1600" dirty="0">
                <a:latin typeface="Helvetica" pitchFamily="34" charset="0"/>
              </a:rPr>
              <a:t>Forum en ligne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Online Forum 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>
              <a:buFontTx/>
              <a:buAutoNum type="alphaLcParenR"/>
              <a:defRPr/>
            </a:pP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fr-FR" sz="1600" dirty="0" smtClean="0">
                <a:latin typeface="Helvetica" pitchFamily="34" charset="0"/>
              </a:rPr>
              <a:t>Démarches </a:t>
            </a:r>
            <a:r>
              <a:rPr lang="fr-FR" sz="1600" dirty="0">
                <a:latin typeface="Helvetica" pitchFamily="34" charset="0"/>
              </a:rPr>
              <a:t>sur d’autres frontières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Initiatives on other borders 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>
              <a:buFontTx/>
              <a:buAutoNum type="alphaLcParenR"/>
              <a:defRPr/>
            </a:pP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fr-FR" sz="1600" dirty="0" smtClean="0">
                <a:latin typeface="Helvetica" pitchFamily="34" charset="0"/>
              </a:rPr>
              <a:t>Démarches </a:t>
            </a:r>
            <a:r>
              <a:rPr lang="fr-FR" sz="1600" dirty="0">
                <a:latin typeface="Helvetica" pitchFamily="34" charset="0"/>
              </a:rPr>
              <a:t>à l’échelle européenne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Initiatives at the European level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>
              <a:defRPr/>
            </a:pPr>
            <a:endParaRPr lang="fr-FR" sz="1600" dirty="0">
              <a:latin typeface="Helvetica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Helvetica" pitchFamily="34" charset="0"/>
              </a:rPr>
              <a:t>Temps d’échange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Time for discussion 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fr-FR" sz="1600" dirty="0">
              <a:latin typeface="Helvetica" pitchFamily="34" charset="0"/>
            </a:endParaRPr>
          </a:p>
          <a:p>
            <a:pPr marL="180975" eaLnBrk="1" hangingPunct="1">
              <a:spcAft>
                <a:spcPts val="0"/>
              </a:spcAft>
              <a:defRPr/>
            </a:pPr>
            <a:endParaRPr lang="fr-FR" altLang="fr-FR" sz="1100" dirty="0">
              <a:latin typeface="Helvetica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fr-FR" altLang="fr-FR" sz="1600" i="1" dirty="0">
              <a:solidFill>
                <a:srgbClr val="0070C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3619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11039582-74A4-4C4A-9B26-F39EF298AD6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76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3619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10"/>
          <p:cNvSpPr txBox="1">
            <a:spLocks noChangeArrowheads="1"/>
          </p:cNvSpPr>
          <p:nvPr/>
        </p:nvSpPr>
        <p:spPr bwMode="auto">
          <a:xfrm>
            <a:off x="476250" y="2279650"/>
            <a:ext cx="85820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767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80962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342900" indent="-342900">
              <a:buFontTx/>
              <a:buAutoNum type="alphaLcParenR"/>
              <a:defRPr/>
            </a:pPr>
            <a:r>
              <a:rPr lang="fr-FR" sz="2400" b="1" dirty="0" smtClean="0">
                <a:solidFill>
                  <a:srgbClr val="002060"/>
                </a:solidFill>
                <a:latin typeface="Helvetica" pitchFamily="34" charset="0"/>
                <a:cs typeface="Arial" charset="0"/>
              </a:rPr>
              <a:t>Forum en ligne </a:t>
            </a:r>
            <a:r>
              <a:rPr lang="fr-FR" sz="2400" b="1" dirty="0" smtClean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/ </a:t>
            </a:r>
            <a:r>
              <a:rPr lang="en-GB" sz="2400" b="1" dirty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Online Forum </a:t>
            </a:r>
            <a:endParaRPr lang="fr-FR" sz="2400" b="1" dirty="0">
              <a:solidFill>
                <a:srgbClr val="0070C0"/>
              </a:solidFill>
              <a:latin typeface="Helvetica" pitchFamily="34" charset="0"/>
              <a:cs typeface="Arial" charset="0"/>
            </a:endParaRPr>
          </a:p>
          <a:p>
            <a:pPr marL="342900" indent="-342900">
              <a:buFontTx/>
              <a:buAutoNum type="alphaLcParenR"/>
              <a:defRPr/>
            </a:pPr>
            <a:endParaRPr lang="fr-FR" sz="2400" b="1" dirty="0" smtClean="0">
              <a:solidFill>
                <a:srgbClr val="11BBFF"/>
              </a:solidFill>
              <a:latin typeface="Helvetica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fr-FR" altLang="fr-FR" sz="1000" b="1" dirty="0" smtClean="0"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r>
              <a:rPr lang="fr-FR" altLang="fr-FR" sz="1700" dirty="0" smtClean="0">
                <a:solidFill>
                  <a:srgbClr val="000000"/>
                </a:solidFill>
                <a:latin typeface="Helvetica" pitchFamily="34" charset="0"/>
              </a:rPr>
              <a:t>R</a:t>
            </a:r>
            <a:r>
              <a:rPr lang="fr-FR" sz="1700" dirty="0" smtClean="0">
                <a:solidFill>
                  <a:srgbClr val="000000"/>
                </a:solidFill>
                <a:latin typeface="Helvetica" pitchFamily="34" charset="0"/>
              </a:rPr>
              <a:t>etour sur grille de </a:t>
            </a:r>
            <a:r>
              <a:rPr lang="fr-FR" sz="1700" dirty="0">
                <a:solidFill>
                  <a:srgbClr val="000000"/>
                </a:solidFill>
                <a:latin typeface="Helvetica" pitchFamily="34" charset="0"/>
              </a:rPr>
              <a:t>lecture </a:t>
            </a: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fr-FR" sz="1700" dirty="0" smtClean="0">
                <a:solidFill>
                  <a:srgbClr val="0070C0"/>
                </a:solidFill>
                <a:latin typeface="Helvetica" pitchFamily="34" charset="0"/>
              </a:rPr>
              <a:t>D</a:t>
            </a:r>
            <a:r>
              <a:rPr lang="en-GB" sz="1700" dirty="0" err="1" smtClean="0">
                <a:solidFill>
                  <a:srgbClr val="0070C0"/>
                </a:solidFill>
                <a:latin typeface="Helvetica" pitchFamily="34" charset="0"/>
              </a:rPr>
              <a:t>ebriefing</a:t>
            </a:r>
            <a:r>
              <a:rPr lang="en-GB" sz="1700" dirty="0" smtClean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on the reading chart</a:t>
            </a: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  <a:p>
            <a:pPr marL="85725" indent="0" eaLnBrk="1">
              <a:buSzPct val="110000"/>
              <a:defRPr/>
            </a:pPr>
            <a:endParaRPr lang="fr-FR" sz="1700" dirty="0">
              <a:solidFill>
                <a:srgbClr val="000000"/>
              </a:solidFill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0000"/>
                </a:solidFill>
                <a:latin typeface="Helvetica" pitchFamily="34" charset="0"/>
              </a:rPr>
              <a:t>Cahier des </a:t>
            </a:r>
            <a:r>
              <a:rPr lang="fr-FR" sz="1700" dirty="0" smtClean="0">
                <a:solidFill>
                  <a:srgbClr val="000000"/>
                </a:solidFill>
                <a:latin typeface="Helvetica" pitchFamily="34" charset="0"/>
              </a:rPr>
              <a:t>charges </a:t>
            </a:r>
            <a:r>
              <a:rPr lang="en-GB" sz="1700" dirty="0" smtClean="0">
                <a:solidFill>
                  <a:srgbClr val="0070C0"/>
                </a:solidFill>
                <a:latin typeface="Helvetica" pitchFamily="34" charset="0"/>
              </a:rPr>
              <a:t>/ List </a:t>
            </a: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of specifications</a:t>
            </a: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endParaRPr lang="fr-FR" altLang="fr-FR" sz="17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3613" y="447675"/>
            <a:ext cx="2867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eaLnBrk="1" hangingPunct="1">
              <a:spcAft>
                <a:spcPts val="3600"/>
              </a:spcAft>
              <a:defRPr/>
            </a:pPr>
            <a:r>
              <a:rPr lang="fr-FR" altLang="fr-FR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2. Obstacles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3824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DBAF07C3-6558-44B6-ADBC-7AB6AEF134C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77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38245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10"/>
          <p:cNvSpPr txBox="1">
            <a:spLocks noChangeArrowheads="1"/>
          </p:cNvSpPr>
          <p:nvPr/>
        </p:nvSpPr>
        <p:spPr bwMode="auto">
          <a:xfrm>
            <a:off x="476250" y="2279650"/>
            <a:ext cx="85820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767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80962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342900" indent="-342900">
              <a:buFontTx/>
              <a:buAutoNum type="alphaLcParenR"/>
              <a:defRPr/>
            </a:pPr>
            <a:r>
              <a:rPr lang="fr-FR" sz="2400" b="1" dirty="0" smtClean="0">
                <a:latin typeface="Helvetica" pitchFamily="34" charset="0"/>
                <a:cs typeface="Arial" charset="0"/>
              </a:rPr>
              <a:t>Forum en ligne </a:t>
            </a:r>
            <a:r>
              <a:rPr lang="fr-FR" sz="2400" b="1" dirty="0" smtClean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/ </a:t>
            </a:r>
            <a:r>
              <a:rPr lang="en-GB" sz="2400" b="1" dirty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Online Forum </a:t>
            </a:r>
            <a:endParaRPr lang="fr-FR" sz="2400" b="1" dirty="0">
              <a:solidFill>
                <a:srgbClr val="0070C0"/>
              </a:solidFill>
              <a:latin typeface="Helvetica" pitchFamily="34" charset="0"/>
              <a:cs typeface="Arial" charset="0"/>
            </a:endParaRPr>
          </a:p>
          <a:p>
            <a:pPr marL="342900" indent="-342900">
              <a:buFontTx/>
              <a:buAutoNum type="alphaLcParenR"/>
              <a:defRPr/>
            </a:pPr>
            <a:endParaRPr lang="fr-FR" sz="2400" b="1" dirty="0" smtClean="0">
              <a:solidFill>
                <a:srgbClr val="11BBFF"/>
              </a:solidFill>
              <a:latin typeface="Helvetica" pitchFamily="34" charset="0"/>
              <a:cs typeface="Arial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r>
              <a:rPr lang="fr-FR" altLang="fr-FR" sz="1700" dirty="0" smtClean="0">
                <a:solidFill>
                  <a:srgbClr val="000000"/>
                </a:solidFill>
                <a:latin typeface="Helvetica" pitchFamily="34" charset="0"/>
              </a:rPr>
              <a:t>R</a:t>
            </a:r>
            <a:r>
              <a:rPr lang="fr-FR" sz="1700" dirty="0" smtClean="0">
                <a:solidFill>
                  <a:srgbClr val="000000"/>
                </a:solidFill>
                <a:latin typeface="Helvetica" pitchFamily="34" charset="0"/>
              </a:rPr>
              <a:t>etour sur grille de lecture </a:t>
            </a: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/</a:t>
            </a:r>
            <a:br>
              <a:rPr lang="fr-FR" sz="1700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D</a:t>
            </a:r>
            <a:r>
              <a:rPr lang="en-GB" sz="1700" dirty="0" err="1">
                <a:solidFill>
                  <a:srgbClr val="0070C0"/>
                </a:solidFill>
                <a:latin typeface="Helvetica" pitchFamily="34" charset="0"/>
              </a:rPr>
              <a:t>ebriefing</a:t>
            </a: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 on the reading chart</a:t>
            </a:r>
          </a:p>
          <a:p>
            <a:pPr eaLnBrk="1">
              <a:buSzPct val="110000"/>
              <a:buFont typeface="Arial" charset="0"/>
              <a:buChar char="•"/>
              <a:defRPr/>
            </a:pPr>
            <a:endParaRPr lang="en-GB" sz="1700" dirty="0">
              <a:solidFill>
                <a:srgbClr val="0070C0"/>
              </a:solidFill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endParaRPr lang="en-GB" sz="1700" dirty="0" smtClean="0">
              <a:solidFill>
                <a:srgbClr val="0070C0"/>
              </a:solidFill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endParaRPr lang="en-GB" sz="1700" dirty="0">
              <a:solidFill>
                <a:srgbClr val="0070C0"/>
              </a:solidFill>
              <a:latin typeface="Helvetica" pitchFamily="34" charset="0"/>
            </a:endParaRPr>
          </a:p>
          <a:p>
            <a:pPr marL="85725" indent="0" eaLnBrk="1">
              <a:buSzPct val="110000"/>
              <a:defRPr/>
            </a:pP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3613" y="447675"/>
            <a:ext cx="2867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eaLnBrk="1" hangingPunct="1">
              <a:spcAft>
                <a:spcPts val="3600"/>
              </a:spcAft>
              <a:defRPr/>
            </a:pPr>
            <a:r>
              <a:rPr lang="fr-FR" altLang="fr-FR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2. Obstacles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336" y="2308225"/>
            <a:ext cx="2446629" cy="3633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98" y="3847480"/>
            <a:ext cx="3467387" cy="25088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4029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55753A95-3044-4C7B-A53F-DBBA515766D8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78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0293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43613" y="447675"/>
            <a:ext cx="2867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eaLnBrk="1" hangingPunct="1">
              <a:spcAft>
                <a:spcPts val="3600"/>
              </a:spcAft>
              <a:defRPr/>
            </a:pPr>
            <a:r>
              <a:rPr lang="fr-FR" altLang="fr-FR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2. Obstacles</a:t>
            </a:r>
          </a:p>
        </p:txBody>
      </p:sp>
      <p:pic>
        <p:nvPicPr>
          <p:cNvPr id="140296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3717815"/>
            <a:ext cx="34258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7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939598"/>
            <a:ext cx="3805238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484188" y="2265023"/>
            <a:ext cx="8582025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767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809625" indent="-36195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342900" indent="-342900">
              <a:buFontTx/>
              <a:buAutoNum type="alphaLcParenR"/>
              <a:defRPr/>
            </a:pPr>
            <a:r>
              <a:rPr lang="fr-FR" sz="2400" b="1" dirty="0" smtClean="0">
                <a:latin typeface="Helvetica" pitchFamily="34" charset="0"/>
                <a:cs typeface="Arial" charset="0"/>
              </a:rPr>
              <a:t>Forum en ligne </a:t>
            </a:r>
            <a:r>
              <a:rPr lang="fr-FR" sz="2400" b="1" dirty="0" smtClean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/ </a:t>
            </a:r>
            <a:r>
              <a:rPr lang="en-GB" sz="2400" b="1" dirty="0">
                <a:solidFill>
                  <a:srgbClr val="0070C0"/>
                </a:solidFill>
                <a:latin typeface="Helvetica" pitchFamily="34" charset="0"/>
                <a:cs typeface="Arial" charset="0"/>
              </a:rPr>
              <a:t>Online Forum </a:t>
            </a:r>
            <a:endParaRPr lang="fr-FR" sz="2400" b="1" dirty="0">
              <a:solidFill>
                <a:srgbClr val="0070C0"/>
              </a:solidFill>
              <a:latin typeface="Helvetica" pitchFamily="34" charset="0"/>
              <a:cs typeface="Arial" charset="0"/>
            </a:endParaRPr>
          </a:p>
          <a:p>
            <a:pPr marL="342900" indent="-342900">
              <a:buFontTx/>
              <a:buAutoNum type="alphaLcParenR"/>
              <a:defRPr/>
            </a:pPr>
            <a:endParaRPr lang="fr-FR" sz="2400" b="1" dirty="0" smtClean="0">
              <a:solidFill>
                <a:srgbClr val="11BBFF"/>
              </a:solidFill>
              <a:latin typeface="Helvetica" pitchFamily="34" charset="0"/>
              <a:cs typeface="Arial" charset="0"/>
            </a:endParaRPr>
          </a:p>
          <a:p>
            <a:pPr eaLnBrk="1">
              <a:buSzPct val="110000"/>
              <a:buFont typeface="Arial" panose="020B0604020202020204" pitchFamily="34" charset="0"/>
              <a:buChar char="•"/>
            </a:pPr>
            <a:r>
              <a:rPr lang="fr-FR" altLang="fr-FR" sz="1700" dirty="0">
                <a:solidFill>
                  <a:srgbClr val="000000"/>
                </a:solidFill>
                <a:latin typeface="Helvetica" pitchFamily="34" charset="0"/>
              </a:rPr>
              <a:t>Cahier des charges </a:t>
            </a:r>
            <a:r>
              <a:rPr lang="en-GB" altLang="fr-FR" sz="1700" dirty="0">
                <a:solidFill>
                  <a:srgbClr val="0070C0"/>
                </a:solidFill>
                <a:latin typeface="Helvetica" panose="020B0604020202030204" pitchFamily="34" charset="0"/>
              </a:rPr>
              <a:t>/ List of specifications</a:t>
            </a:r>
            <a:endParaRPr lang="fr-FR" altLang="fr-FR" sz="1700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eaLnBrk="1">
              <a:buSzPct val="110000"/>
              <a:buFont typeface="Arial" panose="020B0604020202020204" pitchFamily="34" charset="0"/>
              <a:buChar char="•"/>
            </a:pPr>
            <a:endParaRPr lang="fr-FR" altLang="fr-FR" sz="1700" dirty="0">
              <a:solidFill>
                <a:srgbClr val="000000"/>
              </a:solidFill>
              <a:latin typeface="Helvetica" panose="020B0604020202030204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endParaRPr lang="en-GB" sz="1700" dirty="0" smtClean="0">
              <a:solidFill>
                <a:srgbClr val="0070C0"/>
              </a:solidFill>
              <a:latin typeface="Helvetica" pitchFamily="34" charset="0"/>
            </a:endParaRPr>
          </a:p>
          <a:p>
            <a:pPr eaLnBrk="1">
              <a:buSzPct val="110000"/>
              <a:buFont typeface="Arial" charset="0"/>
              <a:buChar char="•"/>
              <a:defRPr/>
            </a:pPr>
            <a:endParaRPr lang="en-GB" sz="1700" dirty="0">
              <a:solidFill>
                <a:srgbClr val="0070C0"/>
              </a:solidFill>
              <a:latin typeface="Helvetica" pitchFamily="34" charset="0"/>
            </a:endParaRPr>
          </a:p>
          <a:p>
            <a:pPr marL="85725" indent="0" eaLnBrk="1">
              <a:buSzPct val="110000"/>
              <a:defRPr/>
            </a:pP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4234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7809F62A-0BC4-4D67-898A-94353525DDED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79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2341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573088" y="1771650"/>
            <a:ext cx="80343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eaLnBrk="1" hangingPunct="1">
              <a:spcAft>
                <a:spcPts val="0"/>
              </a:spcAft>
              <a:defRPr/>
            </a:pPr>
            <a:endParaRPr lang="fr-FR" altLang="fr-FR" sz="2400" b="1" kern="0" dirty="0">
              <a:solidFill>
                <a:srgbClr val="11BBFF"/>
              </a:solidFill>
              <a:latin typeface="Helvetica" panose="020B0604020202030204" pitchFamily="34" charset="0"/>
              <a:cs typeface="Arial"/>
            </a:endParaRPr>
          </a:p>
          <a:p>
            <a:pPr marL="180975" eaLnBrk="1" hangingPunct="1">
              <a:spcAft>
                <a:spcPts val="0"/>
              </a:spcAft>
              <a:defRPr/>
            </a:pPr>
            <a:r>
              <a:rPr lang="fr-FR" altLang="fr-FR" sz="2400" b="1" kern="0" dirty="0">
                <a:latin typeface="Helvetica" panose="020B0604020202030204" pitchFamily="34" charset="0"/>
                <a:cs typeface="Arial"/>
              </a:rPr>
              <a:t>b) </a:t>
            </a:r>
            <a:r>
              <a:rPr lang="fr-FR" sz="2400" b="1" kern="0" dirty="0">
                <a:latin typeface="Helvetica" panose="020B0604020202030204" pitchFamily="34" charset="0"/>
                <a:cs typeface="Arial"/>
              </a:rPr>
              <a:t>Démarches sur d’autres frontières </a:t>
            </a:r>
            <a:r>
              <a:rPr lang="fr-FR" sz="2400" b="1" kern="0" dirty="0">
                <a:solidFill>
                  <a:srgbClr val="0070C0"/>
                </a:solidFill>
                <a:latin typeface="Helvetica" panose="020B0604020202030204" pitchFamily="34" charset="0"/>
                <a:cs typeface="Arial"/>
              </a:rPr>
              <a:t>/</a:t>
            </a:r>
            <a:r>
              <a:rPr lang="fr-FR" sz="2400" b="1" kern="0" dirty="0">
                <a:latin typeface="Helvetica" panose="020B0604020202030204" pitchFamily="34" charset="0"/>
                <a:cs typeface="Arial"/>
              </a:rPr>
              <a:t/>
            </a:r>
            <a:br>
              <a:rPr lang="fr-FR" sz="2400" b="1" kern="0" dirty="0">
                <a:latin typeface="Helvetica" panose="020B0604020202030204" pitchFamily="34" charset="0"/>
                <a:cs typeface="Arial"/>
              </a:rPr>
            </a:br>
            <a:r>
              <a:rPr lang="en-GB" sz="2400" b="1" kern="0" dirty="0">
                <a:solidFill>
                  <a:srgbClr val="0070C0"/>
                </a:solidFill>
                <a:latin typeface="Helvetica" panose="020B0604020202030204" pitchFamily="34" charset="0"/>
                <a:cs typeface="Arial"/>
              </a:rPr>
              <a:t>Initiatives on other borders  </a:t>
            </a:r>
            <a:endParaRPr lang="fr-FR" sz="2400" b="1" kern="0" dirty="0">
              <a:solidFill>
                <a:srgbClr val="0070C0"/>
              </a:solidFill>
              <a:latin typeface="Helvetica" panose="020B0604020202030204" pitchFamily="34" charset="0"/>
              <a:cs typeface="Arial"/>
            </a:endParaRPr>
          </a:p>
          <a:p>
            <a:pPr>
              <a:defRPr/>
            </a:pPr>
            <a:endParaRPr lang="en-US" b="1" dirty="0">
              <a:latin typeface="Helvetica" pitchFamily="34" charset="0"/>
            </a:endParaRPr>
          </a:p>
          <a:p>
            <a:pPr>
              <a:defRPr/>
            </a:pPr>
            <a:endParaRPr lang="en-US" b="1" dirty="0">
              <a:latin typeface="Helvetica" pitchFamily="34" charset="0"/>
            </a:endParaRPr>
          </a:p>
          <a:p>
            <a:pPr marL="447675" indent="-361950" eaLnBrk="1">
              <a:buSzPct val="110000"/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0000"/>
                </a:solidFill>
                <a:latin typeface="Helvetica" pitchFamily="34" charset="0"/>
              </a:rPr>
              <a:t>Evaluations d’impact territorial (TIA) menées par ITEM (Université de Maastricht) – Martin </a:t>
            </a:r>
            <a:r>
              <a:rPr lang="fr-FR" sz="1700" dirty="0" err="1">
                <a:solidFill>
                  <a:srgbClr val="000000"/>
                </a:solidFill>
                <a:latin typeface="Helvetica" pitchFamily="34" charset="0"/>
              </a:rPr>
              <a:t>Unfried</a:t>
            </a:r>
            <a:r>
              <a:rPr lang="fr-FR" sz="170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/</a:t>
            </a:r>
          </a:p>
          <a:p>
            <a:pPr marL="449263">
              <a:defRPr/>
            </a:pP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Territorial Impact Assessments (TIA) lead by ITEM (University of Maastricht) </a:t>
            </a:r>
            <a:br>
              <a:rPr lang="en-GB" sz="1700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Martin Unfried</a:t>
            </a:r>
          </a:p>
          <a:p>
            <a:pPr>
              <a:defRPr/>
            </a:pP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  <a:p>
            <a:pPr marL="85725" eaLnBrk="1">
              <a:buSzPct val="110000"/>
              <a:defRPr/>
            </a:pPr>
            <a:endParaRPr lang="fr-FR" sz="1700" dirty="0">
              <a:solidFill>
                <a:srgbClr val="000000"/>
              </a:solidFill>
              <a:latin typeface="Helvetica" pitchFamily="34" charset="0"/>
            </a:endParaRPr>
          </a:p>
          <a:p>
            <a:pPr marL="447675" indent="-361950" eaLnBrk="1">
              <a:buSzPct val="110000"/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0000"/>
                </a:solidFill>
                <a:latin typeface="Helvetica" pitchFamily="34" charset="0"/>
              </a:rPr>
              <a:t>Démarche du CESCI sur les frontières hongroises – Gyula Ocskay </a:t>
            </a: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/</a:t>
            </a:r>
          </a:p>
          <a:p>
            <a:pPr marL="449263" eaLnBrk="1">
              <a:buSzPct val="110000"/>
              <a:defRPr/>
            </a:pP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Initiative </a:t>
            </a:r>
            <a:r>
              <a:rPr lang="en-GB" sz="1700" dirty="0" smtClean="0">
                <a:solidFill>
                  <a:srgbClr val="0070C0"/>
                </a:solidFill>
                <a:latin typeface="Helvetica" pitchFamily="34" charset="0"/>
              </a:rPr>
              <a:t>led </a:t>
            </a:r>
            <a:r>
              <a:rPr lang="en-GB" sz="1700" dirty="0">
                <a:solidFill>
                  <a:srgbClr val="0070C0"/>
                </a:solidFill>
                <a:latin typeface="Helvetica" pitchFamily="34" charset="0"/>
              </a:rPr>
              <a:t>by the CESCI on Hungarian borders </a:t>
            </a:r>
            <a:r>
              <a:rPr lang="fr-FR" sz="1700" dirty="0">
                <a:solidFill>
                  <a:srgbClr val="0070C0"/>
                </a:solidFill>
                <a:latin typeface="Helvetica" pitchFamily="34" charset="0"/>
              </a:rPr>
              <a:t>– Gyula </a:t>
            </a:r>
            <a:r>
              <a:rPr lang="fr-FR" sz="1700" dirty="0" err="1">
                <a:solidFill>
                  <a:srgbClr val="0070C0"/>
                </a:solidFill>
                <a:latin typeface="Helvetica" pitchFamily="34" charset="0"/>
              </a:rPr>
              <a:t>Ocskay</a:t>
            </a:r>
            <a:endParaRPr lang="fr-FR" sz="1700" dirty="0">
              <a:solidFill>
                <a:srgbClr val="0070C0"/>
              </a:solidFill>
              <a:latin typeface="Helvetica" pitchFamily="34" charset="0"/>
            </a:endParaRPr>
          </a:p>
          <a:p>
            <a:pPr marL="85725" eaLnBrk="1">
              <a:buSzPct val="110000"/>
              <a:defRPr/>
            </a:pPr>
            <a:endParaRPr lang="fr-FR" sz="1700" b="1" dirty="0">
              <a:solidFill>
                <a:srgbClr val="000000"/>
              </a:solidFill>
              <a:latin typeface="Helvetica" pitchFamily="34" charset="0"/>
            </a:endParaRPr>
          </a:p>
          <a:p>
            <a:pPr marL="85725" eaLnBrk="1">
              <a:buSzPct val="110000"/>
              <a:defRPr/>
            </a:pPr>
            <a:endParaRPr lang="fr-FR" sz="1700" b="1" dirty="0">
              <a:solidFill>
                <a:srgbClr val="000000"/>
              </a:solidFill>
              <a:latin typeface="Helvetica" pitchFamily="34" charset="0"/>
            </a:endParaRPr>
          </a:p>
          <a:p>
            <a:pPr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altLang="fr-FR" i="1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3613" y="447675"/>
            <a:ext cx="2867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eaLnBrk="1" hangingPunct="1">
              <a:spcAft>
                <a:spcPts val="3600"/>
              </a:spcAft>
              <a:defRPr/>
            </a:pPr>
            <a:r>
              <a:rPr lang="fr-FR" altLang="fr-FR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2. Obstacles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6BF47D61-D849-42A9-8FEA-131B345691FB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25603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5605" name="ZoneTexte 14"/>
          <p:cNvSpPr txBox="1">
            <a:spLocks noChangeArrowheads="1"/>
          </p:cNvSpPr>
          <p:nvPr/>
        </p:nvSpPr>
        <p:spPr bwMode="auto">
          <a:xfrm>
            <a:off x="4203700" y="1433513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Site Internet / </a:t>
            </a: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Website</a:t>
            </a:r>
            <a:endParaRPr lang="en-US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25606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3538538" y="1044575"/>
            <a:ext cx="896938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b="-546"/>
          <a:stretch>
            <a:fillRect/>
          </a:stretch>
        </p:blipFill>
        <p:spPr bwMode="auto">
          <a:xfrm>
            <a:off x="266700" y="1433513"/>
            <a:ext cx="4389438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 bwMode="auto">
          <a:xfrm>
            <a:off x="4684713" y="1833563"/>
            <a:ext cx="4332287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fr-FR" sz="1400" dirty="0">
                <a:latin typeface="Helvetica" panose="020B0604020202030204" pitchFamily="34" charset="0"/>
              </a:rPr>
              <a:t>Site ressources sur la coopération transfrontalière /</a:t>
            </a:r>
          </a:p>
          <a:p>
            <a:pPr>
              <a:spcAft>
                <a:spcPts val="600"/>
              </a:spcAft>
              <a:defRPr/>
            </a:pP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Resources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’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Website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 about cross-border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cooperation</a:t>
            </a:r>
            <a:r>
              <a:rPr lang="fr-FR" sz="1400" dirty="0">
                <a:latin typeface="Helvetica" panose="020B0604020202030204" pitchFamily="34" charset="0"/>
              </a:rPr>
              <a:t>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Fiches Frontières</a:t>
            </a:r>
            <a:r>
              <a:rPr lang="fr-FR" sz="1400" dirty="0">
                <a:latin typeface="Helvetica" panose="020B0604020202030204" pitchFamily="34" charset="0"/>
              </a:rPr>
              <a:t> : 65 frontières européennes décryptées /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Borders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Factsheets</a:t>
            </a:r>
            <a:r>
              <a:rPr lang="fr-FR" sz="1400" dirty="0">
                <a:latin typeface="Helvetica" panose="020B0604020202030204" pitchFamily="34" charset="0"/>
              </a:rPr>
              <a:t>: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65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European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borders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 decrypted</a:t>
            </a:r>
            <a:endParaRPr lang="fr-FR" sz="1400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Fiches Territoires</a:t>
            </a:r>
            <a:r>
              <a:rPr lang="fr-FR" sz="1400" dirty="0">
                <a:latin typeface="Helvetica" panose="020B0604020202030204" pitchFamily="34" charset="0"/>
              </a:rPr>
              <a:t> : 115 territoires transfrontaliers /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Territories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Factsheets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: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115 cross-border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territories</a:t>
            </a:r>
            <a:endParaRPr lang="fr-FR" sz="1400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Fiches thèmes</a:t>
            </a:r>
            <a:r>
              <a:rPr lang="fr-FR" sz="1400" dirty="0">
                <a:latin typeface="Helvetica" panose="020B0604020202030204" pitchFamily="34" charset="0"/>
              </a:rPr>
              <a:t> : 28 thèmes de la coopération /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Themes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factsheets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: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28 topics of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cooperation</a:t>
            </a:r>
            <a:endParaRPr lang="fr-FR" sz="1400" b="1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Fiches projets</a:t>
            </a:r>
            <a:r>
              <a:rPr lang="fr-FR" sz="1400" dirty="0">
                <a:latin typeface="Helvetica" panose="020B0604020202030204" pitchFamily="34" charset="0"/>
              </a:rPr>
              <a:t> : 580 fiches projets / 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Project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factsheets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:</a:t>
            </a:r>
            <a:r>
              <a:rPr lang="fr-FR" sz="1400" dirty="0">
                <a:latin typeface="Helvetica" panose="020B0604020202030204" pitchFamily="34" charset="0"/>
              </a:rPr>
              <a:t>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580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project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 descriptions</a:t>
            </a:r>
            <a:endParaRPr lang="fr-FR" sz="1400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Fonds cartographique</a:t>
            </a:r>
            <a:r>
              <a:rPr lang="fr-FR" sz="1400" dirty="0">
                <a:latin typeface="Helvetica" panose="020B0604020202030204" pitchFamily="34" charset="0"/>
              </a:rPr>
              <a:t> de 163 cartes /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Cartographic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frames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of 163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maps</a:t>
            </a:r>
            <a:endParaRPr lang="fr-FR" sz="1400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Programmes européens </a:t>
            </a:r>
            <a:r>
              <a:rPr lang="fr-FR" sz="1400" dirty="0">
                <a:latin typeface="Helvetica" panose="020B0604020202030204" pitchFamily="34" charset="0"/>
              </a:rPr>
              <a:t>/ </a:t>
            </a:r>
            <a:r>
              <a:rPr lang="fr-FR" sz="1400" b="1" i="1" dirty="0" err="1">
                <a:solidFill>
                  <a:srgbClr val="0070C0"/>
                </a:solidFill>
                <a:latin typeface="Helvetica" pitchFamily="34" charset="0"/>
              </a:rPr>
              <a:t>European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 programs</a:t>
            </a:r>
            <a:endParaRPr lang="fr-FR" sz="1400" dirty="0">
              <a:latin typeface="Helvetica" panose="020B0604020202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Helvetica" panose="020B0604020202030204" pitchFamily="34" charset="0"/>
              </a:rPr>
              <a:t>Consultations </a:t>
            </a:r>
            <a:r>
              <a:rPr lang="fr-FR" sz="1400" dirty="0">
                <a:latin typeface="Helvetica" panose="020B0604020202030204" pitchFamily="34" charset="0"/>
                <a:cs typeface="Arial" charset="0"/>
              </a:rPr>
              <a:t>: 200 visites par jour / </a:t>
            </a:r>
            <a:r>
              <a:rPr lang="fr-FR" sz="1400" b="1" i="1" dirty="0">
                <a:solidFill>
                  <a:srgbClr val="0070C0"/>
                </a:solidFill>
                <a:latin typeface="Helvetica" pitchFamily="34" charset="0"/>
              </a:rPr>
              <a:t>Consultations: 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200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daily</a:t>
            </a:r>
            <a:r>
              <a:rPr lang="fr-FR" sz="1400" i="1" dirty="0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0070C0"/>
                </a:solidFill>
                <a:latin typeface="Helvetica" panose="020B0604020202030204" pitchFamily="34" charset="0"/>
                <a:cs typeface="Arial" charset="0"/>
              </a:rPr>
              <a:t>visits</a:t>
            </a:r>
            <a:r>
              <a:rPr lang="fr-FR" sz="1400" b="1" dirty="0">
                <a:solidFill>
                  <a:srgbClr val="009EE0"/>
                </a:solidFill>
                <a:latin typeface="Helvetica" panose="020B0604020202030204" pitchFamily="34" charset="0"/>
                <a:cs typeface="Arial" charset="0"/>
              </a:rPr>
              <a:t/>
            </a:r>
            <a:br>
              <a:rPr lang="fr-FR" sz="1400" b="1" dirty="0">
                <a:solidFill>
                  <a:srgbClr val="009EE0"/>
                </a:solidFill>
                <a:latin typeface="Helvetica" panose="020B0604020202030204" pitchFamily="34" charset="0"/>
                <a:cs typeface="Arial" charset="0"/>
              </a:rPr>
            </a:br>
            <a:r>
              <a:rPr lang="fr-FR" sz="1400" b="1" dirty="0">
                <a:solidFill>
                  <a:srgbClr val="009EE0"/>
                </a:solidFill>
                <a:latin typeface="Helvetica" panose="020B0604020202030204" pitchFamily="34" charset="0"/>
                <a:cs typeface="Arial" charset="0"/>
              </a:rPr>
              <a:t/>
            </a:r>
            <a:br>
              <a:rPr lang="fr-FR" sz="1400" b="1" dirty="0">
                <a:solidFill>
                  <a:srgbClr val="009EE0"/>
                </a:solidFill>
                <a:latin typeface="Helvetica" panose="020B0604020202030204" pitchFamily="34" charset="0"/>
                <a:cs typeface="Arial" charset="0"/>
              </a:rPr>
            </a:br>
            <a:endParaRPr lang="fr-FR" sz="1600" b="1" dirty="0">
              <a:solidFill>
                <a:srgbClr val="009EE0"/>
              </a:solidFill>
              <a:latin typeface="Helvetica" panose="020B0604020202030204" pitchFamily="34" charset="0"/>
              <a:cs typeface="Arial" charset="0"/>
            </a:endParaRPr>
          </a:p>
        </p:txBody>
      </p:sp>
      <p:sp>
        <p:nvSpPr>
          <p:cNvPr id="25610" name="ZoneTexte 3"/>
          <p:cNvSpPr txBox="1">
            <a:spLocks noChangeArrowheads="1"/>
          </p:cNvSpPr>
          <p:nvPr/>
        </p:nvSpPr>
        <p:spPr bwMode="auto">
          <a:xfrm>
            <a:off x="131763" y="5983288"/>
            <a:ext cx="4948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200">
                <a:latin typeface="Helvetica" panose="020B0604020202030204" pitchFamily="34" charset="0"/>
                <a:cs typeface="Arial" panose="020B0604020202020204" pitchFamily="34" charset="0"/>
              </a:rPr>
              <a:t>www.espaces-transfrontaliers.eu / </a:t>
            </a:r>
            <a:r>
              <a:rPr lang="fr-FR" altLang="fr-FR" sz="1200">
                <a:solidFill>
                  <a:srgbClr val="009EE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www.cross-border-territories.eu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4438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F44890A5-E286-4D65-9577-9F9882FFFE2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80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4389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990600" y="1847850"/>
            <a:ext cx="803433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kern="0" dirty="0">
                <a:latin typeface="Helvetica" panose="020B0604020202030204" pitchFamily="34" charset="0"/>
                <a:cs typeface="Arial"/>
              </a:rPr>
              <a:t>c) Démarches à l’échelle européenne</a:t>
            </a:r>
            <a:br>
              <a:rPr lang="fr-FR" sz="2000" b="1" kern="0" dirty="0">
                <a:latin typeface="Helvetica" panose="020B0604020202030204" pitchFamily="34" charset="0"/>
                <a:cs typeface="Arial"/>
              </a:rPr>
            </a:br>
            <a:r>
              <a:rPr lang="fr-FR" sz="2000" b="1" kern="0" dirty="0">
                <a:solidFill>
                  <a:srgbClr val="0070C0"/>
                </a:solidFill>
                <a:latin typeface="Helvetica" panose="020B0604020202030204" pitchFamily="34" charset="0"/>
                <a:cs typeface="Arial"/>
              </a:rPr>
              <a:t>/ </a:t>
            </a:r>
            <a:r>
              <a:rPr lang="en-GB" sz="2000" b="1" kern="0" dirty="0">
                <a:solidFill>
                  <a:srgbClr val="0070C0"/>
                </a:solidFill>
                <a:latin typeface="Helvetica" panose="020B0604020202030204" pitchFamily="34" charset="0"/>
                <a:cs typeface="Arial"/>
              </a:rPr>
              <a:t>Initiatives at the European level</a:t>
            </a:r>
            <a:endParaRPr lang="fr-FR" sz="2000" b="1" kern="0" dirty="0">
              <a:solidFill>
                <a:srgbClr val="0070C0"/>
              </a:solidFill>
              <a:latin typeface="Helvetica" panose="020B0604020202030204" pitchFamily="34" charset="0"/>
              <a:cs typeface="Arial"/>
            </a:endParaRPr>
          </a:p>
          <a:p>
            <a:pPr>
              <a:defRPr/>
            </a:pPr>
            <a:endParaRPr lang="fr-FR" sz="2000" b="1" kern="0" dirty="0">
              <a:latin typeface="Helvetica" panose="020B0604020202030204" pitchFamily="34" charset="0"/>
              <a:cs typeface="Arial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>Conseil de l’Europe : base de données </a:t>
            </a:r>
            <a:r>
              <a:rPr lang="fr-FR" sz="1600" kern="0" dirty="0" smtClean="0">
                <a:solidFill>
                  <a:srgbClr val="000000"/>
                </a:solidFill>
                <a:latin typeface="Helvetica" pitchFamily="34" charset="0"/>
              </a:rPr>
              <a:t>EDEN d’ISIG</a:t>
            </a:r>
            <a:r>
              <a:rPr lang="fr-FR" sz="1600" kern="0" dirty="0" smtClean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/</a:t>
            </a: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/>
            </a:r>
            <a:b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GB" sz="1600" kern="0" dirty="0">
                <a:solidFill>
                  <a:srgbClr val="0070C0"/>
                </a:solidFill>
                <a:latin typeface="Helvetica" pitchFamily="34" charset="0"/>
              </a:rPr>
              <a:t>Council of Europe : EDEN database by ISIG</a:t>
            </a:r>
            <a:endParaRPr lang="fr-FR" sz="1600" kern="0" dirty="0">
              <a:solidFill>
                <a:srgbClr val="000000"/>
              </a:solidFill>
              <a:latin typeface="Helvetica" pitchFamily="34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1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kern="0" dirty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>Commission européenne : Cross-border </a:t>
            </a:r>
            <a:r>
              <a:rPr lang="fr-FR" sz="1600" kern="0" dirty="0" err="1">
                <a:solidFill>
                  <a:srgbClr val="000000"/>
                </a:solidFill>
                <a:latin typeface="Helvetica" pitchFamily="34" charset="0"/>
              </a:rPr>
              <a:t>Review</a:t>
            </a: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/</a:t>
            </a: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/>
            </a:r>
            <a:b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GB" sz="1600" kern="0" dirty="0">
                <a:solidFill>
                  <a:srgbClr val="0070C0"/>
                </a:solidFill>
                <a:latin typeface="Helvetica" pitchFamily="34" charset="0"/>
              </a:rPr>
              <a:t>European Commission : Cross-border Review</a:t>
            </a:r>
            <a:endParaRPr lang="fr-FR" sz="1600" kern="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kern="0" dirty="0">
              <a:solidFill>
                <a:srgbClr val="000000"/>
              </a:solidFill>
              <a:latin typeface="Helvetica" pitchFamily="34" charset="0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>Perspectives suite à la présidence luxembourgeoise 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/</a:t>
            </a: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/>
            </a:r>
            <a:b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GB" sz="1600" kern="0" dirty="0">
                <a:solidFill>
                  <a:srgbClr val="0070C0"/>
                </a:solidFill>
                <a:latin typeface="Helvetica" pitchFamily="34" charset="0"/>
              </a:rPr>
              <a:t>Perspectives following the Luxembourg Presidency 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1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kern="0" dirty="0">
              <a:solidFill>
                <a:srgbClr val="0070C0"/>
              </a:solidFill>
              <a:latin typeface="Helvetica" pitchFamily="34" charset="0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>Comité des Régions (TIA) – Alfonso Alcolea Martinez 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/</a:t>
            </a:r>
            <a: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  <a:t/>
            </a:r>
            <a:br>
              <a:rPr lang="fr-FR" sz="1600" kern="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GB" sz="1600" kern="0" dirty="0">
                <a:solidFill>
                  <a:srgbClr val="0070C0"/>
                </a:solidFill>
                <a:latin typeface="Helvetica" pitchFamily="34" charset="0"/>
              </a:rPr>
              <a:t>Committee of the Regions (TIA)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 – Alfonso </a:t>
            </a:r>
            <a:r>
              <a:rPr lang="fr-FR" sz="1600" kern="0" dirty="0" err="1">
                <a:solidFill>
                  <a:srgbClr val="0070C0"/>
                </a:solidFill>
                <a:latin typeface="Helvetica" pitchFamily="34" charset="0"/>
              </a:rPr>
              <a:t>Alcolea</a:t>
            </a:r>
            <a:r>
              <a:rPr lang="fr-FR" sz="1600" kern="0" dirty="0">
                <a:solidFill>
                  <a:srgbClr val="0070C0"/>
                </a:solidFill>
                <a:latin typeface="Helvetica" pitchFamily="34" charset="0"/>
              </a:rPr>
              <a:t> Martinez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kern="0" dirty="0">
              <a:solidFill>
                <a:srgbClr val="000000"/>
              </a:solidFill>
              <a:latin typeface="Helvetica" pitchFamily="34" charset="0"/>
            </a:endParaRPr>
          </a:p>
          <a:p>
            <a:pPr marL="285750" lvl="1" indent="-285750" eaLnBrk="1" fontAlgn="auto">
              <a:spcBef>
                <a:spcPts val="0"/>
              </a:spcBef>
              <a:spcAft>
                <a:spcPts val="0"/>
              </a:spcAft>
              <a:buSzPct val="110000"/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1600" kern="0" dirty="0">
                <a:solidFill>
                  <a:srgbClr val="000000"/>
                </a:solidFill>
                <a:latin typeface="Helvetica" pitchFamily="34" charset="0"/>
              </a:rPr>
              <a:t>Temps d’échange </a:t>
            </a:r>
            <a:r>
              <a:rPr lang="fr-FR" altLang="fr-FR" sz="1600" kern="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kern="0" dirty="0">
                <a:solidFill>
                  <a:srgbClr val="0070C0"/>
                </a:solidFill>
                <a:latin typeface="Helvetica" pitchFamily="34" charset="0"/>
              </a:rPr>
              <a:t>Time for discussion</a:t>
            </a:r>
            <a:endParaRPr lang="fr-FR" altLang="fr-FR" kern="0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3613" y="447675"/>
            <a:ext cx="28670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eaLnBrk="1" hangingPunct="1">
              <a:spcAft>
                <a:spcPts val="3600"/>
              </a:spcAft>
              <a:defRPr/>
            </a:pPr>
            <a:r>
              <a:rPr lang="fr-FR" altLang="fr-FR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2. Obstacles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4643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801FCEFD-C608-4763-8352-4B2857265322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81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643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1012825" y="1838325"/>
            <a:ext cx="7751763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kern="0" dirty="0">
                <a:latin typeface="Helvetica" panose="020B0604020202030204" pitchFamily="34" charset="0"/>
                <a:ea typeface="+mj-ea"/>
                <a:cs typeface="Arial"/>
              </a:rPr>
              <a:t>3. </a:t>
            </a:r>
            <a:r>
              <a:rPr lang="fr-FR" sz="2400" b="1" kern="0" dirty="0">
                <a:latin typeface="Helvetica" panose="020B0604020202030204" pitchFamily="34" charset="0"/>
                <a:ea typeface="+mj-ea"/>
                <a:cs typeface="Arial"/>
              </a:rPr>
              <a:t>Quels besoins de formation en termes de coopération transfrontalière ?</a:t>
            </a:r>
            <a:r>
              <a:rPr lang="fr-FR" sz="700" b="1" kern="0" dirty="0">
                <a:latin typeface="Helvetica" panose="020B0604020202030204" pitchFamily="34" charset="0"/>
                <a:ea typeface="+mj-ea"/>
                <a:cs typeface="Arial"/>
              </a:rPr>
              <a:t/>
            </a:r>
            <a:br>
              <a:rPr lang="fr-FR" sz="700" b="1" kern="0" dirty="0">
                <a:latin typeface="Helvetica" panose="020B0604020202030204" pitchFamily="34" charset="0"/>
                <a:ea typeface="+mj-ea"/>
                <a:cs typeface="Arial"/>
              </a:rPr>
            </a:br>
            <a:endParaRPr lang="fr-FR" sz="700" b="1" kern="0" dirty="0">
              <a:latin typeface="Helvetica" panose="020B0604020202030204" pitchFamily="34" charset="0"/>
              <a:ea typeface="+mj-ea"/>
              <a:cs typeface="Arial"/>
            </a:endParaRPr>
          </a:p>
          <a:p>
            <a:pPr>
              <a:defRPr/>
            </a:pPr>
            <a:r>
              <a:rPr lang="en-US" sz="2400" b="1" i="1" kern="0" dirty="0">
                <a:solidFill>
                  <a:srgbClr val="0070C0"/>
                </a:solidFill>
                <a:latin typeface="Helvetica" panose="020B0604020202030204" pitchFamily="34" charset="0"/>
                <a:ea typeface="+mj-ea"/>
                <a:cs typeface="Arial"/>
              </a:rPr>
              <a:t>3. What kind of needs for training in cross-border cooperation? </a:t>
            </a:r>
            <a:endParaRPr lang="fr-FR" sz="2400" b="1" i="1" kern="0" dirty="0">
              <a:solidFill>
                <a:srgbClr val="0070C0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>
              <a:defRPr/>
            </a:pPr>
            <a:endParaRPr lang="fr-FR" sz="1600" b="1" kern="0" dirty="0">
              <a:solidFill>
                <a:srgbClr val="11BBFF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fr-FR" sz="1600" dirty="0">
                <a:latin typeface="Helvetica" pitchFamily="34" charset="0"/>
              </a:rPr>
              <a:t>a) Formation des services de l’Etat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US" sz="1600" dirty="0">
                <a:solidFill>
                  <a:srgbClr val="0070C0"/>
                </a:solidFill>
                <a:latin typeface="Helvetica" pitchFamily="34" charset="0"/>
              </a:rPr>
              <a:t>Trainings for the </a:t>
            </a:r>
            <a:r>
              <a:rPr lang="en-US" sz="1600" dirty="0" smtClean="0">
                <a:solidFill>
                  <a:srgbClr val="0070C0"/>
                </a:solidFill>
                <a:latin typeface="Helvetica" pitchFamily="34" charset="0"/>
              </a:rPr>
              <a:t>State civil servants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fr-FR" sz="1600" dirty="0">
                <a:latin typeface="Helvetica" pitchFamily="34" charset="0"/>
              </a:rPr>
              <a:t>b) Partenariat CNFPT-MOT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 /</a:t>
            </a:r>
            <a:r>
              <a:rPr lang="fr-FR" sz="1600" dirty="0">
                <a:latin typeface="Helvetica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Helvetica" pitchFamily="34" charset="0"/>
              </a:rPr>
              <a:t>C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NFPT (National Centre for local public administration)-MOT </a:t>
            </a:r>
            <a:r>
              <a:rPr lang="en-US" sz="1600" dirty="0">
                <a:solidFill>
                  <a:srgbClr val="0070C0"/>
                </a:solidFill>
                <a:latin typeface="Helvetica" pitchFamily="34" charset="0"/>
              </a:rPr>
              <a:t>partnership</a:t>
            </a:r>
            <a:endParaRPr 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eaLnBrk="1" hangingPunct="1">
              <a:spcAft>
                <a:spcPts val="3600"/>
              </a:spcAft>
              <a:defRPr/>
            </a:pPr>
            <a:r>
              <a:rPr lang="fr-FR" sz="1600" dirty="0">
                <a:latin typeface="Helvetica" pitchFamily="34" charset="0"/>
              </a:rPr>
              <a:t>c) Comité des Régions et formation 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Committee of the Regions and training</a:t>
            </a:r>
            <a:endParaRPr lang="fr-FR" altLang="fr-FR" sz="1600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lvl="1" indent="-285750" eaLnBrk="1" hangingPunct="1">
              <a:spcAft>
                <a:spcPts val="36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1600" dirty="0">
                <a:latin typeface="Helvetica" pitchFamily="34" charset="0"/>
              </a:rPr>
              <a:t> Temps d’échange </a:t>
            </a:r>
            <a:r>
              <a:rPr lang="fr-FR" alt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600" dirty="0">
                <a:solidFill>
                  <a:srgbClr val="0070C0"/>
                </a:solidFill>
                <a:latin typeface="Helvetica" pitchFamily="34" charset="0"/>
              </a:rPr>
              <a:t>Time for discussion</a:t>
            </a:r>
            <a:endParaRPr lang="fr-FR" altLang="fr-FR" sz="1600" dirty="0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4848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96440DCC-1CA2-4A97-9C27-842646A29EBA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82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48485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652461" y="2253555"/>
            <a:ext cx="83935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kern="0" dirty="0">
                <a:latin typeface="Helvetica" panose="020B0604020202030204" pitchFamily="34" charset="0"/>
                <a:cs typeface="Arial"/>
              </a:rPr>
              <a:t>a) </a:t>
            </a:r>
            <a:r>
              <a:rPr lang="fr-FR" b="1" kern="0" dirty="0">
                <a:latin typeface="Helvetica" panose="020B0604020202030204" pitchFamily="34" charset="0"/>
                <a:cs typeface="Arial"/>
              </a:rPr>
              <a:t>Formation des services de l’Etat </a:t>
            </a:r>
            <a:r>
              <a:rPr lang="fr-FR" b="1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Trainings for the </a:t>
            </a:r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>State civil servants</a:t>
            </a:r>
            <a:endParaRPr lang="en-US" b="1" dirty="0">
              <a:solidFill>
                <a:srgbClr val="0070C0"/>
              </a:solidFill>
              <a:latin typeface="Helvetica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 </a:t>
            </a:r>
            <a:endParaRPr lang="fr-FR" b="1" kern="0" dirty="0">
              <a:latin typeface="Helvetica" panose="020B0604020202030204" pitchFamily="34" charset="0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46850" y="447675"/>
            <a:ext cx="23637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altLang="fr-FR" sz="1400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3. Formation </a:t>
            </a:r>
            <a:r>
              <a:rPr lang="fr-FR" altLang="fr-FR" sz="1400" b="1" kern="0" dirty="0">
                <a:latin typeface="Helvetica" panose="020B0604020202030204" pitchFamily="34" charset="0"/>
                <a:cs typeface="Arial"/>
              </a:rPr>
              <a:t>/ Training</a:t>
            </a:r>
          </a:p>
        </p:txBody>
      </p:sp>
      <p:pic>
        <p:nvPicPr>
          <p:cNvPr id="148488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2941638"/>
            <a:ext cx="2081212" cy="290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9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941638"/>
            <a:ext cx="2044700" cy="290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5053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427E8353-9463-459C-8CCB-EE0359E3975E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83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50533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529545" y="2038350"/>
            <a:ext cx="80343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b="1" kern="0" dirty="0">
                <a:latin typeface="Helvetica" panose="020B0604020202030204" pitchFamily="34" charset="0"/>
                <a:cs typeface="Arial"/>
              </a:rPr>
              <a:t>b) Partenariat CNFPT-MOT  </a:t>
            </a:r>
            <a:r>
              <a:rPr lang="fr-FR" b="1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C</a:t>
            </a:r>
            <a:r>
              <a:rPr lang="en-GB" b="1" dirty="0">
                <a:solidFill>
                  <a:srgbClr val="0070C0"/>
                </a:solidFill>
                <a:latin typeface="Helvetica" pitchFamily="34" charset="0"/>
              </a:rPr>
              <a:t>NFPT (National Centre </a:t>
            </a:r>
            <a:br>
              <a:rPr lang="en-GB" b="1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en-GB" b="1" dirty="0">
                <a:solidFill>
                  <a:srgbClr val="0070C0"/>
                </a:solidFill>
                <a:latin typeface="Helvetica" pitchFamily="34" charset="0"/>
              </a:rPr>
              <a:t>for local public administration)-MOT 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partnership </a:t>
            </a:r>
            <a:r>
              <a:rPr lang="en-US" dirty="0">
                <a:solidFill>
                  <a:srgbClr val="0070C0"/>
                </a:solidFill>
                <a:latin typeface="Helvetica" pitchFamily="34" charset="0"/>
              </a:rPr>
              <a:t>(1/2)</a:t>
            </a:r>
            <a:endParaRPr lang="fr-FR" dirty="0">
              <a:solidFill>
                <a:srgbClr val="0070C0"/>
              </a:solidFill>
              <a:latin typeface="Helvetica" pitchFamily="34" charset="0"/>
            </a:endParaRPr>
          </a:p>
          <a:p>
            <a:pPr>
              <a:defRPr/>
            </a:pPr>
            <a:endParaRPr lang="fr-FR" sz="1200" b="1" kern="0" dirty="0">
              <a:latin typeface="Helvetica" panose="020B0604020202030204" pitchFamily="34" charset="0"/>
              <a:cs typeface="Arial"/>
            </a:endParaRPr>
          </a:p>
          <a:p>
            <a:pPr>
              <a:defRPr/>
            </a:pPr>
            <a:endParaRPr lang="fr-FR" sz="1600" b="1" dirty="0"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" pitchFamily="34" charset="0"/>
              </a:rPr>
              <a:t>Formation « Le directeur général transfrontalier » </a:t>
            </a:r>
            <a:r>
              <a:rPr lang="fr-FR" sz="16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br>
              <a:rPr lang="fr-FR" sz="1600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en-GB" sz="1600" dirty="0">
                <a:solidFill>
                  <a:srgbClr val="0070C0"/>
                </a:solidFill>
                <a:latin typeface="Helvetica" panose="020B0604020202030204" pitchFamily="34" charset="0"/>
              </a:rPr>
              <a:t>Training “The cross-border director general”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dirty="0"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dirty="0"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dirty="0"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" pitchFamily="34" charset="0"/>
              </a:rPr>
              <a:t>Journées transfrontalières les 21 et 22 septembre 2016 à Nice </a:t>
            </a:r>
            <a:r>
              <a:rPr lang="fr-FR" sz="1600" dirty="0">
                <a:solidFill>
                  <a:srgbClr val="0070C0"/>
                </a:solidFill>
                <a:latin typeface="Helvetica" panose="020B0604020202030204" pitchFamily="34" charset="0"/>
              </a:rPr>
              <a:t>/ </a:t>
            </a:r>
            <a:br>
              <a:rPr lang="fr-FR" sz="1600" dirty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GB" sz="1600" dirty="0">
                <a:solidFill>
                  <a:srgbClr val="0070C0"/>
                </a:solidFill>
                <a:latin typeface="Helvetica" panose="020B0604020202030204" pitchFamily="34" charset="0"/>
              </a:rPr>
              <a:t>Cross-border days on September 21st and 22nd 2016 in Nice </a:t>
            </a:r>
            <a:endParaRPr lang="fr-FR" sz="1600" dirty="0">
              <a:latin typeface="Helvetica" pitchFamily="34" charset="0"/>
            </a:endParaRPr>
          </a:p>
          <a:p>
            <a:pPr>
              <a:defRPr/>
            </a:pPr>
            <a:endParaRPr lang="fr-FR" sz="900" dirty="0">
              <a:latin typeface="Helvetica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v"/>
              <a:defRPr/>
            </a:pPr>
            <a:r>
              <a:rPr lang="fr-FR" sz="1200" dirty="0">
                <a:latin typeface="Helvetica" pitchFamily="34" charset="0"/>
              </a:rPr>
              <a:t>1er jour « Journée européenne de la coopération transfrontalière », MNCA </a:t>
            </a:r>
            <a:r>
              <a:rPr lang="fr-FR" sz="1200" dirty="0">
                <a:solidFill>
                  <a:srgbClr val="0070C0"/>
                </a:solidFill>
                <a:latin typeface="Helvetica" panose="020B0604020202030204" pitchFamily="34" charset="0"/>
              </a:rPr>
              <a:t>/ </a:t>
            </a:r>
            <a:br>
              <a:rPr lang="fr-FR" sz="1200" dirty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sz="1200" dirty="0">
                <a:solidFill>
                  <a:srgbClr val="0070C0"/>
                </a:solidFill>
                <a:latin typeface="Helvetica" panose="020B0604020202030204" pitchFamily="34" charset="0"/>
              </a:rPr>
              <a:t>1st day </a:t>
            </a:r>
            <a:r>
              <a:rPr lang="en-US" sz="12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“European </a:t>
            </a:r>
            <a:r>
              <a:rPr lang="en-US" sz="1200" dirty="0">
                <a:solidFill>
                  <a:srgbClr val="0070C0"/>
                </a:solidFill>
                <a:latin typeface="Helvetica" panose="020B0604020202030204" pitchFamily="34" charset="0"/>
              </a:rPr>
              <a:t>Day of cross-border </a:t>
            </a:r>
            <a:r>
              <a:rPr lang="en-US" sz="12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cooperation”, </a:t>
            </a:r>
            <a:r>
              <a:rPr lang="en-US" sz="1200" dirty="0" err="1">
                <a:solidFill>
                  <a:srgbClr val="0070C0"/>
                </a:solidFill>
                <a:latin typeface="Helvetica" panose="020B0604020202030204" pitchFamily="34" charset="0"/>
              </a:rPr>
              <a:t>Métropole</a:t>
            </a:r>
            <a:r>
              <a:rPr lang="en-US" sz="1200" dirty="0">
                <a:solidFill>
                  <a:srgbClr val="0070C0"/>
                </a:solidFill>
                <a:latin typeface="Helvetica" panose="020B0604020202030204" pitchFamily="34" charset="0"/>
              </a:rPr>
              <a:t> Nice Côte d’Azur</a:t>
            </a:r>
            <a:endParaRPr lang="fr-FR" sz="1200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v"/>
              <a:defRPr/>
            </a:pPr>
            <a:endParaRPr lang="fr-FR" sz="600" dirty="0">
              <a:latin typeface="Helvetica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v"/>
              <a:defRPr/>
            </a:pPr>
            <a:r>
              <a:rPr lang="fr-FR" sz="1200" dirty="0">
                <a:latin typeface="Helvetica" pitchFamily="34" charset="0"/>
              </a:rPr>
              <a:t>2ème jour « Réformes territoriales comparées entre la France et l’Italie : Quels enseignements peut-on tirer ? » </a:t>
            </a:r>
            <a:r>
              <a:rPr lang="fr-FR" sz="1200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GB" sz="1200" dirty="0">
                <a:solidFill>
                  <a:srgbClr val="0070C0"/>
                </a:solidFill>
                <a:latin typeface="Helvetica" panose="020B0604020202030204" pitchFamily="34" charset="0"/>
              </a:rPr>
              <a:t>2nd day </a:t>
            </a:r>
            <a:r>
              <a:rPr lang="en-GB" sz="12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“Comparison </a:t>
            </a:r>
            <a:r>
              <a:rPr lang="en-GB" sz="1200" dirty="0">
                <a:solidFill>
                  <a:srgbClr val="0070C0"/>
                </a:solidFill>
                <a:latin typeface="Helvetica" panose="020B0604020202030204" pitchFamily="34" charset="0"/>
              </a:rPr>
              <a:t>between French and Italian Territorial Reforms: What can we learn from it</a:t>
            </a:r>
            <a:r>
              <a:rPr lang="en-GB" sz="12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?”</a:t>
            </a:r>
            <a:endParaRPr lang="fr-FR" altLang="fr-FR" i="1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46850" y="447675"/>
            <a:ext cx="23637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altLang="fr-FR" sz="1400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3. Formation </a:t>
            </a:r>
            <a:r>
              <a:rPr lang="fr-FR" altLang="fr-FR" sz="1400" b="1" kern="0" dirty="0">
                <a:latin typeface="Helvetica" panose="020B0604020202030204" pitchFamily="34" charset="0"/>
                <a:cs typeface="Arial"/>
              </a:rPr>
              <a:t>/ Training</a:t>
            </a:r>
          </a:p>
        </p:txBody>
      </p:sp>
      <p:pic>
        <p:nvPicPr>
          <p:cNvPr id="150536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45" y="2038350"/>
            <a:ext cx="2058080" cy="286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5258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2EEA15B8-698C-4212-9949-05EF7D37EEF6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84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52581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572294" y="2078038"/>
            <a:ext cx="8034338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b="1" kern="0" dirty="0">
                <a:latin typeface="Helvetica" panose="020B0604020202030204" pitchFamily="34" charset="0"/>
                <a:cs typeface="Arial"/>
              </a:rPr>
              <a:t>b) Partenariat CNFPT-MOT  </a:t>
            </a:r>
            <a:r>
              <a:rPr lang="fr-FR" b="1" dirty="0">
                <a:solidFill>
                  <a:srgbClr val="0070C0"/>
                </a:solidFill>
                <a:latin typeface="Helvetica" pitchFamily="34" charset="0"/>
              </a:rPr>
              <a:t>/ 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C</a:t>
            </a:r>
            <a:r>
              <a:rPr lang="en-GB" b="1" dirty="0">
                <a:solidFill>
                  <a:srgbClr val="0070C0"/>
                </a:solidFill>
                <a:latin typeface="Helvetica" pitchFamily="34" charset="0"/>
              </a:rPr>
              <a:t>NFPT (National Centre for local public administration)-MOT 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partnership </a:t>
            </a:r>
            <a:r>
              <a:rPr lang="en-US" dirty="0">
                <a:solidFill>
                  <a:srgbClr val="0070C0"/>
                </a:solidFill>
                <a:latin typeface="Helvetica" pitchFamily="34" charset="0"/>
              </a:rPr>
              <a:t>(2/2)</a:t>
            </a:r>
            <a:endParaRPr lang="fr-FR" dirty="0">
              <a:solidFill>
                <a:srgbClr val="0070C0"/>
              </a:solidFill>
              <a:latin typeface="Helvetica" pitchFamily="34" charset="0"/>
            </a:endParaRPr>
          </a:p>
          <a:p>
            <a:pPr>
              <a:defRPr/>
            </a:pPr>
            <a:endParaRPr lang="fr-FR" sz="1200" b="1" kern="0" dirty="0">
              <a:latin typeface="Helvetica" panose="020B0604020202030204" pitchFamily="34" charset="0"/>
              <a:cs typeface="Arial"/>
            </a:endParaRPr>
          </a:p>
          <a:p>
            <a:pPr>
              <a:defRPr/>
            </a:pPr>
            <a:endParaRPr lang="fr-FR" sz="1200" b="1" kern="0" dirty="0">
              <a:latin typeface="Helvetica" panose="020B060402020203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" pitchFamily="34" charset="0"/>
              </a:rPr>
              <a:t>Questionnaire sur les besoins de formation</a:t>
            </a:r>
            <a:br>
              <a:rPr lang="fr-FR" sz="1600" dirty="0">
                <a:latin typeface="Helvetica" pitchFamily="34" charset="0"/>
              </a:rPr>
            </a:br>
            <a:r>
              <a:rPr lang="fr-FR" sz="1600" dirty="0">
                <a:latin typeface="Helvetica" pitchFamily="34" charset="0"/>
              </a:rPr>
              <a:t>à adresser aux collectivités frontalières françaises </a:t>
            </a:r>
            <a:br>
              <a:rPr lang="fr-FR" sz="1600" dirty="0">
                <a:latin typeface="Helvetica" pitchFamily="34" charset="0"/>
              </a:rPr>
            </a:br>
            <a:r>
              <a:rPr lang="fr-FR" sz="1600" dirty="0">
                <a:latin typeface="Helvetica" pitchFamily="34" charset="0"/>
              </a:rPr>
              <a:t>dont les membres de la MOT </a:t>
            </a:r>
            <a:endParaRPr lang="fr-FR" sz="1600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050" dirty="0" smtClean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Helvetica" panose="020B0604020202030204" pitchFamily="34" charset="0"/>
              </a:rPr>
              <a:t>Questionnaire </a:t>
            </a:r>
            <a:r>
              <a:rPr lang="en-US" sz="1600" dirty="0">
                <a:solidFill>
                  <a:srgbClr val="0070C0"/>
                </a:solidFill>
                <a:latin typeface="Helvetica" panose="020B0604020202030204" pitchFamily="34" charset="0"/>
              </a:rPr>
              <a:t>on needs for training </a:t>
            </a:r>
            <a:br>
              <a:rPr lang="en-US" sz="1600" dirty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Helvetica" panose="020B0604020202030204" pitchFamily="34" charset="0"/>
              </a:rPr>
              <a:t>sent to French border local authorities, </a:t>
            </a:r>
            <a:br>
              <a:rPr lang="en-US" sz="1600" dirty="0">
                <a:solidFill>
                  <a:srgbClr val="0070C0"/>
                </a:solidFill>
                <a:latin typeface="Helvetica" panose="020B060402020203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Helvetica" panose="020B0604020202030204" pitchFamily="34" charset="0"/>
              </a:rPr>
              <a:t>including MOT members </a:t>
            </a:r>
            <a:endParaRPr lang="fr-FR" sz="1600" dirty="0">
              <a:solidFill>
                <a:srgbClr val="0070C0"/>
              </a:solidFill>
              <a:latin typeface="Helvetica" panose="020B0604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900" dirty="0"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46850" y="447675"/>
            <a:ext cx="23637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altLang="fr-FR" sz="1400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3. Formation </a:t>
            </a:r>
            <a:r>
              <a:rPr lang="fr-FR" altLang="fr-FR" sz="1400" b="1" kern="0" dirty="0">
                <a:latin typeface="Helvetica" panose="020B0604020202030204" pitchFamily="34" charset="0"/>
                <a:cs typeface="Arial"/>
              </a:rPr>
              <a:t>/ Training</a:t>
            </a:r>
          </a:p>
        </p:txBody>
      </p:sp>
      <p:pic>
        <p:nvPicPr>
          <p:cNvPr id="152584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552700"/>
            <a:ext cx="2786062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5462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AD07A01C-18A8-4B23-AC3C-A8DA8DC35A0B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85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54629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892175" y="2043113"/>
            <a:ext cx="7751763" cy="476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b="1" dirty="0">
                <a:latin typeface="Helvetica" pitchFamily="34" charset="0"/>
              </a:rPr>
              <a:t>c) Comité des Régions et formation </a:t>
            </a:r>
            <a:r>
              <a:rPr lang="fr-FR" b="1" dirty="0" smtClean="0">
                <a:solidFill>
                  <a:srgbClr val="0070C0"/>
                </a:solidFill>
                <a:latin typeface="Helvetica" pitchFamily="34" charset="0"/>
              </a:rPr>
              <a:t>/</a:t>
            </a:r>
            <a:r>
              <a:rPr lang="fr-FR" b="1" dirty="0">
                <a:solidFill>
                  <a:srgbClr val="0070C0"/>
                </a:solidFill>
                <a:latin typeface="Helvetica" pitchFamily="34" charset="0"/>
              </a:rPr>
              <a:t/>
            </a:r>
            <a:br>
              <a:rPr lang="fr-FR" b="1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en-GB" b="1" dirty="0">
                <a:solidFill>
                  <a:srgbClr val="0070C0"/>
                </a:solidFill>
                <a:latin typeface="Helvetica" pitchFamily="34" charset="0"/>
              </a:rPr>
              <a:t>Committee of the Regions and training </a:t>
            </a:r>
            <a:endParaRPr lang="fr-FR" b="1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MOOC* </a:t>
            </a:r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>“</a:t>
            </a: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Regions, </a:t>
            </a:r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>EU institutions</a:t>
            </a:r>
            <a:b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Helvetica" pitchFamily="34" charset="0"/>
              </a:rPr>
              <a:t>and policy-making”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  <a:tabLst>
                <a:tab pos="271463" algn="l"/>
              </a:tabLst>
              <a:defRPr/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</a:rPr>
              <a:t>	</a:t>
            </a:r>
            <a:r>
              <a:rPr lang="en-US" dirty="0" smtClean="0">
                <a:latin typeface="Helvetica" pitchFamily="34" charset="0"/>
              </a:rPr>
              <a:t>10/2015-12/2015</a:t>
            </a:r>
            <a:endParaRPr lang="en-US" dirty="0">
              <a:solidFill>
                <a:srgbClr val="0070C0"/>
              </a:solidFill>
              <a:latin typeface="Helvetic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tabLst>
                <a:tab pos="271463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Helvetica" pitchFamily="34" charset="0"/>
              </a:rPr>
              <a:t>	</a:t>
            </a:r>
            <a:r>
              <a:rPr lang="fr-FR" dirty="0" smtClean="0">
                <a:latin typeface="Helvetica" pitchFamily="34" charset="0"/>
              </a:rPr>
              <a:t>www.cor.europe.eu/mooc</a:t>
            </a:r>
            <a:endParaRPr lang="fr-FR" dirty="0">
              <a:latin typeface="Helvetic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tabLst>
                <a:tab pos="271463" algn="l"/>
              </a:tabLst>
              <a:defRPr/>
            </a:pPr>
            <a:r>
              <a:rPr lang="fr-FR" dirty="0">
                <a:latin typeface="Helvetica" pitchFamily="34" charset="0"/>
              </a:rPr>
              <a:t>	</a:t>
            </a:r>
            <a:r>
              <a:rPr lang="fr-FR" dirty="0" smtClean="0">
                <a:latin typeface="Helvetica" pitchFamily="34" charset="0"/>
              </a:rPr>
              <a:t>@EU_MOOC</a:t>
            </a:r>
            <a:endParaRPr lang="fr-FR" dirty="0">
              <a:latin typeface="Helvetica" pitchFamily="34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latin typeface="Helvetica" pitchFamily="34" charset="0"/>
            </a:endParaRPr>
          </a:p>
          <a:p>
            <a:pPr marL="285750" indent="-285750" eaLnBrk="1" hangingPunct="1">
              <a:spcAft>
                <a:spcPts val="36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dirty="0">
                <a:latin typeface="Helvetica" pitchFamily="34" charset="0"/>
              </a:rPr>
              <a:t> Temps d’échange </a:t>
            </a:r>
            <a:r>
              <a:rPr lang="fr-FR" altLang="fr-FR" dirty="0">
                <a:solidFill>
                  <a:srgbClr val="0070C0"/>
                </a:solidFill>
                <a:latin typeface="Helvetica" pitchFamily="34" charset="0"/>
              </a:rPr>
              <a:t>/ Time for discussion</a:t>
            </a:r>
            <a:br>
              <a:rPr lang="fr-FR" altLang="fr-FR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fr-FR" altLang="fr-FR" dirty="0">
                <a:solidFill>
                  <a:srgbClr val="0070C0"/>
                </a:solidFill>
                <a:latin typeface="Helvetica" pitchFamily="34" charset="0"/>
              </a:rPr>
              <a:t/>
            </a:r>
            <a:br>
              <a:rPr lang="fr-FR" altLang="fr-FR" dirty="0">
                <a:solidFill>
                  <a:srgbClr val="0070C0"/>
                </a:solidFill>
                <a:latin typeface="Helvetica" pitchFamily="34" charset="0"/>
              </a:rPr>
            </a:br>
            <a:r>
              <a:rPr lang="fr-FR" altLang="fr-FR" sz="1400" dirty="0">
                <a:solidFill>
                  <a:srgbClr val="0070C0"/>
                </a:solidFill>
                <a:latin typeface="Helvetica" pitchFamily="34" charset="0"/>
              </a:rPr>
              <a:t>*</a:t>
            </a:r>
            <a:r>
              <a:rPr lang="en-US" sz="1400" dirty="0">
                <a:solidFill>
                  <a:srgbClr val="0070C0"/>
                </a:solidFill>
                <a:latin typeface="Helvetica" pitchFamily="34" charset="0"/>
              </a:rPr>
              <a:t> Massive Open Online Course</a:t>
            </a:r>
            <a:endParaRPr lang="fr-FR" altLang="fr-FR" sz="1400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6850" y="447675"/>
            <a:ext cx="23637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altLang="fr-FR" sz="1400" b="1" kern="0" dirty="0">
                <a:solidFill>
                  <a:srgbClr val="11BBFF"/>
                </a:solidFill>
                <a:latin typeface="Helvetica" panose="020B0604020202030204" pitchFamily="34" charset="0"/>
                <a:cs typeface="Arial"/>
              </a:rPr>
              <a:t>3. Formation </a:t>
            </a:r>
            <a:r>
              <a:rPr lang="fr-FR" altLang="fr-FR" sz="1400" b="1" kern="0" dirty="0">
                <a:latin typeface="Helvetica" panose="020B0604020202030204" pitchFamily="34" charset="0"/>
                <a:cs typeface="Arial"/>
              </a:rPr>
              <a:t>/ Training</a:t>
            </a:r>
          </a:p>
        </p:txBody>
      </p:sp>
      <p:pic>
        <p:nvPicPr>
          <p:cNvPr id="154632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2889250"/>
            <a:ext cx="37369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 16" descr="motif_bandeau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3188"/>
            <a:ext cx="8572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ZoneTexte 7"/>
          <p:cNvSpPr txBox="1">
            <a:spLocks noChangeArrowheads="1"/>
          </p:cNvSpPr>
          <p:nvPr/>
        </p:nvSpPr>
        <p:spPr bwMode="auto">
          <a:xfrm>
            <a:off x="1012825" y="447675"/>
            <a:ext cx="773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  <a:t>PLATEFORME DES TECHNICIENS</a:t>
            </a:r>
            <a:br>
              <a:rPr lang="fr-FR" altLang="fr-FR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b="1" i="1">
                <a:latin typeface="Arial" panose="020B0604020202020204" pitchFamily="34" charset="0"/>
                <a:cs typeface="Arial" panose="020B0604020202020204" pitchFamily="34" charset="0"/>
              </a:rPr>
              <a:t>TECHNICIANS’ PLATFORM</a:t>
            </a:r>
          </a:p>
        </p:txBody>
      </p:sp>
      <p:sp>
        <p:nvSpPr>
          <p:cNvPr id="15667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57CD5584-E481-4F78-B4BA-B66A80725AEC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86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156677" name="Image 15" descr="motif_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5888"/>
            <a:ext cx="6397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1109663" y="2190750"/>
            <a:ext cx="72437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3600"/>
              </a:spcAft>
              <a:defRPr/>
            </a:pPr>
            <a:r>
              <a:rPr lang="fr-FR" altLang="fr-FR" sz="2800" b="1" kern="0" dirty="0">
                <a:latin typeface="Helvetica" panose="020B0604020202030204" pitchFamily="34" charset="0"/>
                <a:ea typeface="+mj-ea"/>
                <a:cs typeface="Arial"/>
              </a:rPr>
              <a:t>4. Suites</a:t>
            </a:r>
            <a:r>
              <a:rPr lang="fr-FR" altLang="fr-FR" sz="2800" b="1" dirty="0">
                <a:latin typeface="Helvetica" pitchFamily="34" charset="0"/>
              </a:rPr>
              <a:t> </a:t>
            </a:r>
            <a:r>
              <a:rPr lang="fr-FR" altLang="fr-FR" sz="2800" b="1" kern="0" dirty="0">
                <a:latin typeface="Helvetica" panose="020B0604020202030204" pitchFamily="34" charset="0"/>
                <a:ea typeface="+mj-ea"/>
                <a:cs typeface="Arial"/>
              </a:rPr>
              <a:t>à donner et questions diverses</a:t>
            </a:r>
            <a:endParaRPr lang="fr-FR" altLang="fr-FR" sz="2800" b="1" i="1" kern="0" dirty="0">
              <a:solidFill>
                <a:srgbClr val="0070C0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 eaLnBrk="1" hangingPunct="1">
              <a:spcAft>
                <a:spcPts val="3600"/>
              </a:spcAft>
              <a:defRPr/>
            </a:pPr>
            <a:r>
              <a:rPr lang="fr-FR" sz="2800" b="1" i="1" kern="0" dirty="0">
                <a:solidFill>
                  <a:srgbClr val="0070C0"/>
                </a:solidFill>
                <a:latin typeface="Helvetica" panose="020B0604020202030204" pitchFamily="34" charset="0"/>
                <a:ea typeface="+mj-ea"/>
                <a:cs typeface="Arial"/>
              </a:rPr>
              <a:t>4. </a:t>
            </a:r>
            <a:r>
              <a:rPr lang="en-GB" sz="2800" b="1" i="1" kern="0" dirty="0">
                <a:solidFill>
                  <a:srgbClr val="0070C0"/>
                </a:solidFill>
                <a:latin typeface="Helvetica" panose="020B0604020202030204" pitchFamily="34" charset="0"/>
                <a:ea typeface="+mj-ea"/>
                <a:cs typeface="Arial"/>
              </a:rPr>
              <a:t>Next steps and various questions </a:t>
            </a:r>
            <a:endParaRPr lang="fr-FR" sz="2800" b="1" i="1" kern="0" dirty="0">
              <a:solidFill>
                <a:srgbClr val="0070C0"/>
              </a:solidFill>
              <a:latin typeface="Helvetica" panose="020B0604020202030204" pitchFamily="34" charset="0"/>
              <a:ea typeface="+mj-ea"/>
              <a:cs typeface="Arial"/>
            </a:endParaRPr>
          </a:p>
          <a:p>
            <a:pPr eaLnBrk="1" hangingPunct="1">
              <a:spcAft>
                <a:spcPts val="3600"/>
              </a:spcAft>
              <a:defRPr/>
            </a:pPr>
            <a:endParaRPr lang="fr-FR" altLang="fr-FR" sz="2400" b="1" kern="0" dirty="0">
              <a:solidFill>
                <a:srgbClr val="11BBFF"/>
              </a:solidFill>
              <a:latin typeface="Helvetica" panose="020B0604020202030204" pitchFamily="34" charset="0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0"/>
            <a:ext cx="9323388" cy="6981825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158723" name="ZoneTexte 6"/>
          <p:cNvSpPr txBox="1">
            <a:spLocks noChangeArrowheads="1"/>
          </p:cNvSpPr>
          <p:nvPr/>
        </p:nvSpPr>
        <p:spPr bwMode="auto">
          <a:xfrm>
            <a:off x="3324225" y="6153150"/>
            <a:ext cx="539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Opérationnelle Transfrontalière</a:t>
            </a:r>
          </a:p>
        </p:txBody>
      </p:sp>
      <p:pic>
        <p:nvPicPr>
          <p:cNvPr id="4" name="Image 3" descr="COUV_0.ai"/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248594" y="1332405"/>
            <a:ext cx="5689412" cy="4188172"/>
          </a:xfrm>
          <a:prstGeom prst="rect">
            <a:avLst/>
          </a:prstGeom>
        </p:spPr>
      </p:pic>
      <p:pic>
        <p:nvPicPr>
          <p:cNvPr id="158725" name="Image 7" descr="LOGO_MOT_N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2413" y="244475"/>
            <a:ext cx="8167687" cy="1146175"/>
          </a:xfrm>
          <a:prstGeom prst="rect">
            <a:avLst/>
          </a:prstGeom>
          <a:ln>
            <a:noFill/>
          </a:ln>
        </p:spPr>
        <p:txBody>
          <a:bodyPr lIns="0" rIns="0"/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11BBFF"/>
                </a:solidFill>
                <a:latin typeface="Arial"/>
                <a:ea typeface="+mj-ea"/>
                <a:cs typeface="Arial"/>
              </a:rPr>
              <a:t>Plateforme des techniciens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Technicians</a:t>
            </a:r>
            <a:r>
              <a:rPr lang="fr-FR" sz="4000" b="1" i="1" kern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' Platform</a:t>
            </a:r>
            <a:endParaRPr lang="fr-FR" sz="4000" b="1" i="1" kern="0" dirty="0">
              <a:solidFill>
                <a:srgbClr val="009EE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850" y="2609850"/>
            <a:ext cx="4276725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11BBFF"/>
                </a:solidFill>
                <a:latin typeface="Arial"/>
                <a:ea typeface="+mj-ea"/>
                <a:cs typeface="Arial"/>
              </a:rPr>
              <a:t>PARIS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25 Mai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May 2015</a:t>
            </a:r>
          </a:p>
          <a:p>
            <a:pPr marL="365125" indent="-365125">
              <a:lnSpc>
                <a:spcPct val="80000"/>
              </a:lnSpc>
              <a:defRPr/>
            </a:pPr>
            <a:r>
              <a:rPr lang="fr-FR" sz="4000" b="1" i="1" kern="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14h30 – 16h30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fld id="{DBF3293D-A98F-49A3-BEC7-11B09860D029}" type="slidenum">
              <a:rPr lang="fr-FR" altLang="fr-FR" smtClean="0">
                <a:solidFill>
                  <a:srgbClr val="009EE0"/>
                </a:solidFill>
                <a:latin typeface="Arial" panose="020B0604020202020204" pitchFamily="34" charset="0"/>
              </a:rPr>
              <a:pPr/>
              <a:t>9</a:t>
            </a:fld>
            <a:endParaRPr lang="fr-FR" altLang="fr-FR" smtClean="0">
              <a:solidFill>
                <a:srgbClr val="009EE0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age 15" descr="motif_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2163" y="650875"/>
            <a:ext cx="3206750" cy="704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>
                <a:latin typeface="Arial"/>
                <a:cs typeface="Arial"/>
              </a:rPr>
              <a:t>CONSEIL D’ORIENTATION</a:t>
            </a:r>
          </a:p>
          <a:p>
            <a:pPr marL="0" indent="0" algn="just">
              <a:lnSpc>
                <a:spcPct val="80000"/>
              </a:lnSpc>
              <a:defRPr/>
            </a:pPr>
            <a:r>
              <a:rPr lang="fr-FR" sz="1600" b="1" i="1" dirty="0">
                <a:latin typeface="Arial"/>
                <a:cs typeface="Arial"/>
              </a:rPr>
              <a:t>ADVISORY COMMITTEE</a:t>
            </a:r>
          </a:p>
          <a:p>
            <a:pPr algn="r">
              <a:defRPr/>
            </a:pPr>
            <a:endParaRPr lang="fr-FR" sz="11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27653" name="ZoneTexte 14"/>
          <p:cNvSpPr txBox="1">
            <a:spLocks noChangeArrowheads="1"/>
          </p:cNvSpPr>
          <p:nvPr/>
        </p:nvSpPr>
        <p:spPr bwMode="auto">
          <a:xfrm>
            <a:off x="3584575" y="1293813"/>
            <a:ext cx="510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rIns="0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fr-FR" sz="2000" b="1">
                <a:latin typeface="Helvetica" panose="020B0604020202030204" pitchFamily="34" charset="0"/>
              </a:rPr>
              <a:t>Espace membres / </a:t>
            </a:r>
            <a:r>
              <a:rPr lang="fr-FR" altLang="fr-FR" sz="2000" b="1" i="1">
                <a:solidFill>
                  <a:srgbClr val="0070C0"/>
                </a:solidFill>
                <a:latin typeface="Helvetica" panose="020B0604020202030204" pitchFamily="34" charset="0"/>
              </a:rPr>
              <a:t>Members' Area</a:t>
            </a:r>
            <a:endParaRPr lang="en-US" altLang="fr-FR" sz="2000" b="1" i="1">
              <a:solidFill>
                <a:srgbClr val="0070C0"/>
              </a:solidFill>
              <a:latin typeface="Helvetica" panose="020B0604020202030204" pitchFamily="34" charset="0"/>
            </a:endParaRPr>
          </a:p>
        </p:txBody>
      </p:sp>
      <p:sp>
        <p:nvSpPr>
          <p:cNvPr id="27654" name="ZoneTexte 16"/>
          <p:cNvSpPr txBox="1">
            <a:spLocks noChangeArrowheads="1"/>
          </p:cNvSpPr>
          <p:nvPr/>
        </p:nvSpPr>
        <p:spPr bwMode="auto">
          <a:xfrm>
            <a:off x="3998913" y="679450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latin typeface="Arial" panose="020B0604020202020204" pitchFamily="34" charset="0"/>
                <a:cs typeface="Arial" panose="020B0604020202020204" pitchFamily="34" charset="0"/>
              </a:rPr>
              <a:t>COMMUNICATION &amp; ANIMATION DU RESEAU 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altLang="fr-FR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altLang="fr-FR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ACTIVITIES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3538538" y="1044575"/>
            <a:ext cx="896938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15" y="1513572"/>
            <a:ext cx="2965554" cy="393014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softEdge rad="127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" r="694"/>
          <a:stretch/>
        </p:blipFill>
        <p:spPr>
          <a:xfrm>
            <a:off x="4899025" y="1771650"/>
            <a:ext cx="3144838" cy="367188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27658" name="ZoneTexte 6"/>
          <p:cNvSpPr txBox="1">
            <a:spLocks noChangeArrowheads="1"/>
          </p:cNvSpPr>
          <p:nvPr/>
        </p:nvSpPr>
        <p:spPr bwMode="auto">
          <a:xfrm>
            <a:off x="755650" y="5472113"/>
            <a:ext cx="299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Helvetica" panose="020B0604020202030204" pitchFamily="34" charset="0"/>
                <a:cs typeface="Arial" panose="020B0604020202020204" pitchFamily="34" charset="0"/>
              </a:rPr>
              <a:t>Tous les "bons-à-tirer" en ligne / </a:t>
            </a:r>
            <a:br>
              <a:rPr lang="fr-FR" altLang="fr-FR" sz="14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All "bons-à-tirer" online</a:t>
            </a:r>
          </a:p>
        </p:txBody>
      </p:sp>
      <p:sp>
        <p:nvSpPr>
          <p:cNvPr id="27659" name="ZoneTexte 14"/>
          <p:cNvSpPr txBox="1">
            <a:spLocks noChangeArrowheads="1"/>
          </p:cNvSpPr>
          <p:nvPr/>
        </p:nvSpPr>
        <p:spPr bwMode="auto">
          <a:xfrm>
            <a:off x="4824413" y="5472113"/>
            <a:ext cx="347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 b="1">
                <a:latin typeface="Helvetica" panose="020B0604020202030204" pitchFamily="34" charset="0"/>
                <a:cs typeface="Arial" panose="020B0604020202020204" pitchFamily="34" charset="0"/>
              </a:rPr>
              <a:t>Toutes les études de la MOT en ligne / </a:t>
            </a:r>
            <a:br>
              <a:rPr lang="fr-FR" altLang="fr-FR" sz="1400" b="1">
                <a:latin typeface="Helvetica" panose="020B0604020202030204" pitchFamily="34" charset="0"/>
                <a:cs typeface="Arial" panose="020B0604020202020204" pitchFamily="34" charset="0"/>
              </a:rPr>
            </a:br>
            <a:r>
              <a:rPr lang="fr-FR" altLang="fr-FR" sz="1400" b="1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All MOT’s studies online</a:t>
            </a:r>
          </a:p>
        </p:txBody>
      </p:sp>
      <p:sp>
        <p:nvSpPr>
          <p:cNvPr id="27660" name="ZoneTexte 15"/>
          <p:cNvSpPr txBox="1">
            <a:spLocks noChangeArrowheads="1"/>
          </p:cNvSpPr>
          <p:nvPr/>
        </p:nvSpPr>
        <p:spPr bwMode="auto">
          <a:xfrm>
            <a:off x="2378075" y="5995988"/>
            <a:ext cx="607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400">
                <a:latin typeface="Helvetica" panose="020B0604020202030204" pitchFamily="34" charset="0"/>
                <a:cs typeface="Arial" panose="020B0604020202020204" pitchFamily="34" charset="0"/>
              </a:rPr>
              <a:t>-&gt; ressources réservées aux adhérents / </a:t>
            </a:r>
            <a:r>
              <a:rPr lang="fr-FR" altLang="fr-FR" sz="1400" i="1">
                <a:solidFill>
                  <a:srgbClr val="0070C0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resources reserved for members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3200" b="1" dirty="0">
            <a:solidFill>
              <a:srgbClr val="009EE0"/>
            </a:solidFill>
            <a:latin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14174</TotalTime>
  <Words>2253</Words>
  <Application>Microsoft Office PowerPoint</Application>
  <PresentationFormat>Affichage à l'écran (4:3)</PresentationFormat>
  <Paragraphs>780</Paragraphs>
  <Slides>87</Slides>
  <Notes>72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87</vt:i4>
      </vt:variant>
    </vt:vector>
  </HeadingPairs>
  <TitlesOfParts>
    <vt:vector size="102" baseType="lpstr">
      <vt:lpstr>ＭＳ Ｐゴシック</vt:lpstr>
      <vt:lpstr>ＭＳ Ｐゴシック</vt:lpstr>
      <vt:lpstr>Arial</vt:lpstr>
      <vt:lpstr>Calibri</vt:lpstr>
      <vt:lpstr>Cambria</vt:lpstr>
      <vt:lpstr>Garamond</vt:lpstr>
      <vt:lpstr>Gotham Narrow Bold</vt:lpstr>
      <vt:lpstr>Helvetica</vt:lpstr>
      <vt:lpstr>HelveticaNeueLTStd-Roman</vt:lpstr>
      <vt:lpstr>MV Boli</vt:lpstr>
      <vt:lpstr>Symbol</vt:lpstr>
      <vt:lpstr>Times New Roman</vt:lpstr>
      <vt:lpstr>Wingdings</vt:lpstr>
      <vt:lpstr>Conception personnalisée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CECICN   Membres / Members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DG REGIO / A3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Mission Opérationnelle Transfrontalière</dc:title>
  <dc:creator>MOT</dc:creator>
  <cp:lastModifiedBy>Silvia Keckeis</cp:lastModifiedBy>
  <cp:revision>1508</cp:revision>
  <cp:lastPrinted>2001-09-25T11:09:50Z</cp:lastPrinted>
  <dcterms:created xsi:type="dcterms:W3CDTF">2000-06-26T10:44:18Z</dcterms:created>
  <dcterms:modified xsi:type="dcterms:W3CDTF">2016-05-19T15:09:18Z</dcterms:modified>
</cp:coreProperties>
</file>